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5" r:id="rId9"/>
    <p:sldId id="264" r:id="rId10"/>
    <p:sldId id="266" r:id="rId11"/>
    <p:sldId id="259" r:id="rId12"/>
    <p:sldId id="271" r:id="rId13"/>
    <p:sldId id="272" r:id="rId14"/>
    <p:sldId id="273" r:id="rId15"/>
    <p:sldId id="274" r:id="rId16"/>
    <p:sldId id="275" r:id="rId17"/>
    <p:sldId id="276" r:id="rId18"/>
    <p:sldId id="277" r:id="rId19"/>
    <p:sldId id="267" r:id="rId20"/>
    <p:sldId id="268" r:id="rId21"/>
    <p:sldId id="279" r:id="rId22"/>
    <p:sldId id="280" r:id="rId23"/>
    <p:sldId id="281" r:id="rId24"/>
    <p:sldId id="282" r:id="rId25"/>
    <p:sldId id="283" r:id="rId26"/>
    <p:sldId id="284"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5" autoAdjust="0"/>
    <p:restoredTop sz="94660"/>
  </p:normalViewPr>
  <p:slideViewPr>
    <p:cSldViewPr snapToGrid="0">
      <p:cViewPr varScale="1">
        <p:scale>
          <a:sx n="82" d="100"/>
          <a:sy n="82" d="100"/>
        </p:scale>
        <p:origin x="696" y="48"/>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5C9F3-ED0F-4E2D-B375-6453829EB50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3C639E7-F955-48A3-B66E-1CDCD36AFC69}">
      <dgm:prSet/>
      <dgm:spPr/>
      <dgm:t>
        <a:bodyPr/>
        <a:lstStyle/>
        <a:p>
          <a:r>
            <a:rPr lang="en-US"/>
            <a:t>Artificial Intelligence</a:t>
          </a:r>
        </a:p>
      </dgm:t>
    </dgm:pt>
    <dgm:pt modelId="{78BA0BCB-558A-4AF6-ABEF-024296CD7EDA}" type="parTrans" cxnId="{A709088F-39C0-4F9E-A2A7-DF5AF77958AE}">
      <dgm:prSet/>
      <dgm:spPr/>
      <dgm:t>
        <a:bodyPr/>
        <a:lstStyle/>
        <a:p>
          <a:endParaRPr lang="en-US"/>
        </a:p>
      </dgm:t>
    </dgm:pt>
    <dgm:pt modelId="{22BEB0E3-1E1E-4E23-9910-713849973703}" type="sibTrans" cxnId="{A709088F-39C0-4F9E-A2A7-DF5AF77958AE}">
      <dgm:prSet/>
      <dgm:spPr/>
      <dgm:t>
        <a:bodyPr/>
        <a:lstStyle/>
        <a:p>
          <a:endParaRPr lang="en-US"/>
        </a:p>
      </dgm:t>
    </dgm:pt>
    <dgm:pt modelId="{5573B0EC-00C7-4E4E-B630-86C20B73E099}">
      <dgm:prSet/>
      <dgm:spPr/>
      <dgm:t>
        <a:bodyPr/>
        <a:lstStyle/>
        <a:p>
          <a:r>
            <a:rPr lang="en-US"/>
            <a:t>Machine Learning</a:t>
          </a:r>
        </a:p>
      </dgm:t>
    </dgm:pt>
    <dgm:pt modelId="{C6D073B4-D184-40F9-A4E5-1C3001349D45}" type="parTrans" cxnId="{E4BE76AF-D110-4F56-BBF9-183D69B8E2AA}">
      <dgm:prSet/>
      <dgm:spPr/>
      <dgm:t>
        <a:bodyPr/>
        <a:lstStyle/>
        <a:p>
          <a:endParaRPr lang="en-US"/>
        </a:p>
      </dgm:t>
    </dgm:pt>
    <dgm:pt modelId="{445088B2-B8CD-4083-B13A-B60ECE5C2636}" type="sibTrans" cxnId="{E4BE76AF-D110-4F56-BBF9-183D69B8E2AA}">
      <dgm:prSet/>
      <dgm:spPr/>
      <dgm:t>
        <a:bodyPr/>
        <a:lstStyle/>
        <a:p>
          <a:endParaRPr lang="en-US"/>
        </a:p>
      </dgm:t>
    </dgm:pt>
    <dgm:pt modelId="{E95D5A5D-8C12-4E72-8D4D-EF29F416862C}">
      <dgm:prSet/>
      <dgm:spPr/>
      <dgm:t>
        <a:bodyPr/>
        <a:lstStyle/>
        <a:p>
          <a:r>
            <a:rPr lang="en-US"/>
            <a:t>Deep Learning</a:t>
          </a:r>
        </a:p>
      </dgm:t>
    </dgm:pt>
    <dgm:pt modelId="{66689F17-BECF-4E59-A8EE-73BF1B9FE433}" type="parTrans" cxnId="{D31E9DF8-9472-41B9-8A65-625D19EDD99C}">
      <dgm:prSet/>
      <dgm:spPr/>
      <dgm:t>
        <a:bodyPr/>
        <a:lstStyle/>
        <a:p>
          <a:endParaRPr lang="en-US"/>
        </a:p>
      </dgm:t>
    </dgm:pt>
    <dgm:pt modelId="{123ED6FC-F6FB-4AA4-851C-DD9406150021}" type="sibTrans" cxnId="{D31E9DF8-9472-41B9-8A65-625D19EDD99C}">
      <dgm:prSet/>
      <dgm:spPr/>
      <dgm:t>
        <a:bodyPr/>
        <a:lstStyle/>
        <a:p>
          <a:endParaRPr lang="en-US"/>
        </a:p>
      </dgm:t>
    </dgm:pt>
    <dgm:pt modelId="{D71B4265-8721-484D-9EA4-7025F01F3747}">
      <dgm:prSet/>
      <dgm:spPr/>
      <dgm:t>
        <a:bodyPr/>
        <a:lstStyle/>
        <a:p>
          <a:r>
            <a:rPr lang="en-US"/>
            <a:t>Applications of Deep Learning</a:t>
          </a:r>
        </a:p>
      </dgm:t>
    </dgm:pt>
    <dgm:pt modelId="{8E7140E0-0FBA-45E3-8BD6-58F145473511}" type="parTrans" cxnId="{8D3B6CA8-AA40-402A-97F1-EE10022045E1}">
      <dgm:prSet/>
      <dgm:spPr/>
      <dgm:t>
        <a:bodyPr/>
        <a:lstStyle/>
        <a:p>
          <a:endParaRPr lang="en-US"/>
        </a:p>
      </dgm:t>
    </dgm:pt>
    <dgm:pt modelId="{058068DE-A905-4204-9201-511B2CEE9EC2}" type="sibTrans" cxnId="{8D3B6CA8-AA40-402A-97F1-EE10022045E1}">
      <dgm:prSet/>
      <dgm:spPr/>
      <dgm:t>
        <a:bodyPr/>
        <a:lstStyle/>
        <a:p>
          <a:endParaRPr lang="en-US"/>
        </a:p>
      </dgm:t>
    </dgm:pt>
    <dgm:pt modelId="{D11F6551-FC44-4E4E-A054-FA3A34717B95}">
      <dgm:prSet/>
      <dgm:spPr/>
      <dgm:t>
        <a:bodyPr/>
        <a:lstStyle/>
        <a:p>
          <a:r>
            <a:rPr lang="en-US"/>
            <a:t>Deep Learning Algorithms</a:t>
          </a:r>
        </a:p>
      </dgm:t>
    </dgm:pt>
    <dgm:pt modelId="{3752E16B-DB07-4F78-9C84-8655B5B01427}" type="parTrans" cxnId="{2E8A669B-DBA6-4BD5-BC7A-6169C7E905E5}">
      <dgm:prSet/>
      <dgm:spPr/>
      <dgm:t>
        <a:bodyPr/>
        <a:lstStyle/>
        <a:p>
          <a:endParaRPr lang="en-US"/>
        </a:p>
      </dgm:t>
    </dgm:pt>
    <dgm:pt modelId="{911F860E-7483-47E2-AA9B-EAEA1AF85CB2}" type="sibTrans" cxnId="{2E8A669B-DBA6-4BD5-BC7A-6169C7E905E5}">
      <dgm:prSet/>
      <dgm:spPr/>
      <dgm:t>
        <a:bodyPr/>
        <a:lstStyle/>
        <a:p>
          <a:endParaRPr lang="en-US"/>
        </a:p>
      </dgm:t>
    </dgm:pt>
    <dgm:pt modelId="{78015325-1899-4336-8B1E-1633094FBF01}">
      <dgm:prSet/>
      <dgm:spPr/>
      <dgm:t>
        <a:bodyPr/>
        <a:lstStyle/>
        <a:p>
          <a:r>
            <a:rPr lang="en-US"/>
            <a:t>Artificial Neural Network (ANN)</a:t>
          </a:r>
        </a:p>
      </dgm:t>
    </dgm:pt>
    <dgm:pt modelId="{075866DD-54AB-46CA-A00E-CA7642FC171E}" type="parTrans" cxnId="{0B75D65E-F4A3-4BCF-A100-7AC0B166676C}">
      <dgm:prSet/>
      <dgm:spPr/>
      <dgm:t>
        <a:bodyPr/>
        <a:lstStyle/>
        <a:p>
          <a:endParaRPr lang="en-US"/>
        </a:p>
      </dgm:t>
    </dgm:pt>
    <dgm:pt modelId="{9D077A76-5951-40B4-B6C7-2B7744D151C2}" type="sibTrans" cxnId="{0B75D65E-F4A3-4BCF-A100-7AC0B166676C}">
      <dgm:prSet/>
      <dgm:spPr/>
      <dgm:t>
        <a:bodyPr/>
        <a:lstStyle/>
        <a:p>
          <a:endParaRPr lang="en-US"/>
        </a:p>
      </dgm:t>
    </dgm:pt>
    <dgm:pt modelId="{7CB7C1F0-E8F2-4F4D-92A7-712F41E50EF5}">
      <dgm:prSet/>
      <dgm:spPr/>
      <dgm:t>
        <a:bodyPr/>
        <a:lstStyle/>
        <a:p>
          <a:r>
            <a:rPr lang="en-US"/>
            <a:t>Problem Statement</a:t>
          </a:r>
        </a:p>
      </dgm:t>
    </dgm:pt>
    <dgm:pt modelId="{34D42789-EED3-4E93-A4E6-467B8831DAAD}" type="parTrans" cxnId="{666425C7-A013-4589-AAE8-4AA9CB12DA69}">
      <dgm:prSet/>
      <dgm:spPr/>
      <dgm:t>
        <a:bodyPr/>
        <a:lstStyle/>
        <a:p>
          <a:endParaRPr lang="en-US"/>
        </a:p>
      </dgm:t>
    </dgm:pt>
    <dgm:pt modelId="{F6372F73-7CDC-4EF7-9B48-364DEAC1A949}" type="sibTrans" cxnId="{666425C7-A013-4589-AAE8-4AA9CB12DA69}">
      <dgm:prSet/>
      <dgm:spPr/>
      <dgm:t>
        <a:bodyPr/>
        <a:lstStyle/>
        <a:p>
          <a:endParaRPr lang="en-US"/>
        </a:p>
      </dgm:t>
    </dgm:pt>
    <dgm:pt modelId="{B036728A-2186-47A7-A9C9-784D197FD140}">
      <dgm:prSet/>
      <dgm:spPr/>
      <dgm:t>
        <a:bodyPr/>
        <a:lstStyle/>
        <a:p>
          <a:r>
            <a:rPr lang="en-US"/>
            <a:t>Practical Implementation</a:t>
          </a:r>
        </a:p>
      </dgm:t>
    </dgm:pt>
    <dgm:pt modelId="{CDED89F9-7C47-42CD-A6DB-C969EDD6D283}" type="parTrans" cxnId="{73637A8B-579F-4A1C-A914-E597AD8560C6}">
      <dgm:prSet/>
      <dgm:spPr/>
      <dgm:t>
        <a:bodyPr/>
        <a:lstStyle/>
        <a:p>
          <a:endParaRPr lang="en-US"/>
        </a:p>
      </dgm:t>
    </dgm:pt>
    <dgm:pt modelId="{71E51BCA-443A-48DE-B88C-A039D9832518}" type="sibTrans" cxnId="{73637A8B-579F-4A1C-A914-E597AD8560C6}">
      <dgm:prSet/>
      <dgm:spPr/>
      <dgm:t>
        <a:bodyPr/>
        <a:lstStyle/>
        <a:p>
          <a:endParaRPr lang="en-US"/>
        </a:p>
      </dgm:t>
    </dgm:pt>
    <dgm:pt modelId="{0A62F8D9-49E3-4227-91E5-946A35134752}" type="pres">
      <dgm:prSet presAssocID="{78B5C9F3-ED0F-4E2D-B375-6453829EB50C}" presName="linear" presStyleCnt="0">
        <dgm:presLayoutVars>
          <dgm:animLvl val="lvl"/>
          <dgm:resizeHandles val="exact"/>
        </dgm:presLayoutVars>
      </dgm:prSet>
      <dgm:spPr/>
    </dgm:pt>
    <dgm:pt modelId="{39754EC9-21E4-456D-9A55-785042BE888F}" type="pres">
      <dgm:prSet presAssocID="{C3C639E7-F955-48A3-B66E-1CDCD36AFC69}" presName="parentText" presStyleLbl="node1" presStyleIdx="0" presStyleCnt="8">
        <dgm:presLayoutVars>
          <dgm:chMax val="0"/>
          <dgm:bulletEnabled val="1"/>
        </dgm:presLayoutVars>
      </dgm:prSet>
      <dgm:spPr/>
    </dgm:pt>
    <dgm:pt modelId="{94D0056B-38DC-491C-AD50-B89A9E797C56}" type="pres">
      <dgm:prSet presAssocID="{22BEB0E3-1E1E-4E23-9910-713849973703}" presName="spacer" presStyleCnt="0"/>
      <dgm:spPr/>
    </dgm:pt>
    <dgm:pt modelId="{940AA173-3C50-4A1A-810C-BB91D64D5E37}" type="pres">
      <dgm:prSet presAssocID="{5573B0EC-00C7-4E4E-B630-86C20B73E099}" presName="parentText" presStyleLbl="node1" presStyleIdx="1" presStyleCnt="8">
        <dgm:presLayoutVars>
          <dgm:chMax val="0"/>
          <dgm:bulletEnabled val="1"/>
        </dgm:presLayoutVars>
      </dgm:prSet>
      <dgm:spPr/>
    </dgm:pt>
    <dgm:pt modelId="{D639E538-2A0C-403C-9850-294A22F353C8}" type="pres">
      <dgm:prSet presAssocID="{445088B2-B8CD-4083-B13A-B60ECE5C2636}" presName="spacer" presStyleCnt="0"/>
      <dgm:spPr/>
    </dgm:pt>
    <dgm:pt modelId="{471786BF-00C1-4181-9810-B5564A8C0C5B}" type="pres">
      <dgm:prSet presAssocID="{E95D5A5D-8C12-4E72-8D4D-EF29F416862C}" presName="parentText" presStyleLbl="node1" presStyleIdx="2" presStyleCnt="8">
        <dgm:presLayoutVars>
          <dgm:chMax val="0"/>
          <dgm:bulletEnabled val="1"/>
        </dgm:presLayoutVars>
      </dgm:prSet>
      <dgm:spPr/>
    </dgm:pt>
    <dgm:pt modelId="{97866D43-FF7C-4298-8F59-274149FC66E9}" type="pres">
      <dgm:prSet presAssocID="{123ED6FC-F6FB-4AA4-851C-DD9406150021}" presName="spacer" presStyleCnt="0"/>
      <dgm:spPr/>
    </dgm:pt>
    <dgm:pt modelId="{D50A403E-45F3-4DD2-9CBA-847E07EDCFA7}" type="pres">
      <dgm:prSet presAssocID="{D71B4265-8721-484D-9EA4-7025F01F3747}" presName="parentText" presStyleLbl="node1" presStyleIdx="3" presStyleCnt="8">
        <dgm:presLayoutVars>
          <dgm:chMax val="0"/>
          <dgm:bulletEnabled val="1"/>
        </dgm:presLayoutVars>
      </dgm:prSet>
      <dgm:spPr/>
    </dgm:pt>
    <dgm:pt modelId="{F1014C0A-255A-4FA6-AD66-C88BAAF7E043}" type="pres">
      <dgm:prSet presAssocID="{058068DE-A905-4204-9201-511B2CEE9EC2}" presName="spacer" presStyleCnt="0"/>
      <dgm:spPr/>
    </dgm:pt>
    <dgm:pt modelId="{9B988AAE-A7F3-4F7A-8C8A-601F99244733}" type="pres">
      <dgm:prSet presAssocID="{D11F6551-FC44-4E4E-A054-FA3A34717B95}" presName="parentText" presStyleLbl="node1" presStyleIdx="4" presStyleCnt="8">
        <dgm:presLayoutVars>
          <dgm:chMax val="0"/>
          <dgm:bulletEnabled val="1"/>
        </dgm:presLayoutVars>
      </dgm:prSet>
      <dgm:spPr/>
    </dgm:pt>
    <dgm:pt modelId="{3C3DF333-ADDA-49DF-BFDF-B748A6CE756B}" type="pres">
      <dgm:prSet presAssocID="{911F860E-7483-47E2-AA9B-EAEA1AF85CB2}" presName="spacer" presStyleCnt="0"/>
      <dgm:spPr/>
    </dgm:pt>
    <dgm:pt modelId="{B0693EBE-06D3-48B8-8DD7-6669587F915F}" type="pres">
      <dgm:prSet presAssocID="{78015325-1899-4336-8B1E-1633094FBF01}" presName="parentText" presStyleLbl="node1" presStyleIdx="5" presStyleCnt="8">
        <dgm:presLayoutVars>
          <dgm:chMax val="0"/>
          <dgm:bulletEnabled val="1"/>
        </dgm:presLayoutVars>
      </dgm:prSet>
      <dgm:spPr/>
    </dgm:pt>
    <dgm:pt modelId="{8B3688EA-D506-4198-875C-A055CACB2902}" type="pres">
      <dgm:prSet presAssocID="{9D077A76-5951-40B4-B6C7-2B7744D151C2}" presName="spacer" presStyleCnt="0"/>
      <dgm:spPr/>
    </dgm:pt>
    <dgm:pt modelId="{56A81E5D-6106-4BF4-AAA6-A97C94FA788A}" type="pres">
      <dgm:prSet presAssocID="{7CB7C1F0-E8F2-4F4D-92A7-712F41E50EF5}" presName="parentText" presStyleLbl="node1" presStyleIdx="6" presStyleCnt="8">
        <dgm:presLayoutVars>
          <dgm:chMax val="0"/>
          <dgm:bulletEnabled val="1"/>
        </dgm:presLayoutVars>
      </dgm:prSet>
      <dgm:spPr/>
    </dgm:pt>
    <dgm:pt modelId="{984925E1-4F8F-4CD5-B0EE-DB580893F3DE}" type="pres">
      <dgm:prSet presAssocID="{F6372F73-7CDC-4EF7-9B48-364DEAC1A949}" presName="spacer" presStyleCnt="0"/>
      <dgm:spPr/>
    </dgm:pt>
    <dgm:pt modelId="{7705842C-E8DE-4C11-B2FA-9E5448D64C70}" type="pres">
      <dgm:prSet presAssocID="{B036728A-2186-47A7-A9C9-784D197FD140}" presName="parentText" presStyleLbl="node1" presStyleIdx="7" presStyleCnt="8">
        <dgm:presLayoutVars>
          <dgm:chMax val="0"/>
          <dgm:bulletEnabled val="1"/>
        </dgm:presLayoutVars>
      </dgm:prSet>
      <dgm:spPr/>
    </dgm:pt>
  </dgm:ptLst>
  <dgm:cxnLst>
    <dgm:cxn modelId="{CD187439-FBFF-4971-953A-DEB9DA096D87}" type="presOf" srcId="{C3C639E7-F955-48A3-B66E-1CDCD36AFC69}" destId="{39754EC9-21E4-456D-9A55-785042BE888F}" srcOrd="0" destOrd="0" presId="urn:microsoft.com/office/officeart/2005/8/layout/vList2"/>
    <dgm:cxn modelId="{0B75D65E-F4A3-4BCF-A100-7AC0B166676C}" srcId="{78B5C9F3-ED0F-4E2D-B375-6453829EB50C}" destId="{78015325-1899-4336-8B1E-1633094FBF01}" srcOrd="5" destOrd="0" parTransId="{075866DD-54AB-46CA-A00E-CA7642FC171E}" sibTransId="{9D077A76-5951-40B4-B6C7-2B7744D151C2}"/>
    <dgm:cxn modelId="{8F2AF04C-630B-4BE1-AB83-E56933FC8FD3}" type="presOf" srcId="{B036728A-2186-47A7-A9C9-784D197FD140}" destId="{7705842C-E8DE-4C11-B2FA-9E5448D64C70}" srcOrd="0" destOrd="0" presId="urn:microsoft.com/office/officeart/2005/8/layout/vList2"/>
    <dgm:cxn modelId="{5740D052-9365-4690-BBC0-6DB24AEBE26B}" type="presOf" srcId="{78015325-1899-4336-8B1E-1633094FBF01}" destId="{B0693EBE-06D3-48B8-8DD7-6669587F915F}" srcOrd="0" destOrd="0" presId="urn:microsoft.com/office/officeart/2005/8/layout/vList2"/>
    <dgm:cxn modelId="{D2D4E285-CDBA-43C7-A7D7-14DA606774A0}" type="presOf" srcId="{78B5C9F3-ED0F-4E2D-B375-6453829EB50C}" destId="{0A62F8D9-49E3-4227-91E5-946A35134752}" srcOrd="0" destOrd="0" presId="urn:microsoft.com/office/officeart/2005/8/layout/vList2"/>
    <dgm:cxn modelId="{73637A8B-579F-4A1C-A914-E597AD8560C6}" srcId="{78B5C9F3-ED0F-4E2D-B375-6453829EB50C}" destId="{B036728A-2186-47A7-A9C9-784D197FD140}" srcOrd="7" destOrd="0" parTransId="{CDED89F9-7C47-42CD-A6DB-C969EDD6D283}" sibTransId="{71E51BCA-443A-48DE-B88C-A039D9832518}"/>
    <dgm:cxn modelId="{A709088F-39C0-4F9E-A2A7-DF5AF77958AE}" srcId="{78B5C9F3-ED0F-4E2D-B375-6453829EB50C}" destId="{C3C639E7-F955-48A3-B66E-1CDCD36AFC69}" srcOrd="0" destOrd="0" parTransId="{78BA0BCB-558A-4AF6-ABEF-024296CD7EDA}" sibTransId="{22BEB0E3-1E1E-4E23-9910-713849973703}"/>
    <dgm:cxn modelId="{2E8A669B-DBA6-4BD5-BC7A-6169C7E905E5}" srcId="{78B5C9F3-ED0F-4E2D-B375-6453829EB50C}" destId="{D11F6551-FC44-4E4E-A054-FA3A34717B95}" srcOrd="4" destOrd="0" parTransId="{3752E16B-DB07-4F78-9C84-8655B5B01427}" sibTransId="{911F860E-7483-47E2-AA9B-EAEA1AF85CB2}"/>
    <dgm:cxn modelId="{1C8A6BA1-2375-4BFA-99EA-F589E7A0E375}" type="presOf" srcId="{D11F6551-FC44-4E4E-A054-FA3A34717B95}" destId="{9B988AAE-A7F3-4F7A-8C8A-601F99244733}" srcOrd="0" destOrd="0" presId="urn:microsoft.com/office/officeart/2005/8/layout/vList2"/>
    <dgm:cxn modelId="{8D3B6CA8-AA40-402A-97F1-EE10022045E1}" srcId="{78B5C9F3-ED0F-4E2D-B375-6453829EB50C}" destId="{D71B4265-8721-484D-9EA4-7025F01F3747}" srcOrd="3" destOrd="0" parTransId="{8E7140E0-0FBA-45E3-8BD6-58F145473511}" sibTransId="{058068DE-A905-4204-9201-511B2CEE9EC2}"/>
    <dgm:cxn modelId="{E4BE76AF-D110-4F56-BBF9-183D69B8E2AA}" srcId="{78B5C9F3-ED0F-4E2D-B375-6453829EB50C}" destId="{5573B0EC-00C7-4E4E-B630-86C20B73E099}" srcOrd="1" destOrd="0" parTransId="{C6D073B4-D184-40F9-A4E5-1C3001349D45}" sibTransId="{445088B2-B8CD-4083-B13A-B60ECE5C2636}"/>
    <dgm:cxn modelId="{C68ACAB4-3D31-4510-9B3F-DBCA0E51E749}" type="presOf" srcId="{5573B0EC-00C7-4E4E-B630-86C20B73E099}" destId="{940AA173-3C50-4A1A-810C-BB91D64D5E37}" srcOrd="0" destOrd="0" presId="urn:microsoft.com/office/officeart/2005/8/layout/vList2"/>
    <dgm:cxn modelId="{666425C7-A013-4589-AAE8-4AA9CB12DA69}" srcId="{78B5C9F3-ED0F-4E2D-B375-6453829EB50C}" destId="{7CB7C1F0-E8F2-4F4D-92A7-712F41E50EF5}" srcOrd="6" destOrd="0" parTransId="{34D42789-EED3-4E93-A4E6-467B8831DAAD}" sibTransId="{F6372F73-7CDC-4EF7-9B48-364DEAC1A949}"/>
    <dgm:cxn modelId="{6CC9A5D0-78DF-4E3E-BAEF-B4E6D83AA9EF}" type="presOf" srcId="{E95D5A5D-8C12-4E72-8D4D-EF29F416862C}" destId="{471786BF-00C1-4181-9810-B5564A8C0C5B}" srcOrd="0" destOrd="0" presId="urn:microsoft.com/office/officeart/2005/8/layout/vList2"/>
    <dgm:cxn modelId="{0BF9EFD0-F5A5-4A4D-9AA8-54E7040222F5}" type="presOf" srcId="{D71B4265-8721-484D-9EA4-7025F01F3747}" destId="{D50A403E-45F3-4DD2-9CBA-847E07EDCFA7}" srcOrd="0" destOrd="0" presId="urn:microsoft.com/office/officeart/2005/8/layout/vList2"/>
    <dgm:cxn modelId="{C9BBD0F1-3679-4F19-A706-988370CE4FFF}" type="presOf" srcId="{7CB7C1F0-E8F2-4F4D-92A7-712F41E50EF5}" destId="{56A81E5D-6106-4BF4-AAA6-A97C94FA788A}" srcOrd="0" destOrd="0" presId="urn:microsoft.com/office/officeart/2005/8/layout/vList2"/>
    <dgm:cxn modelId="{D31E9DF8-9472-41B9-8A65-625D19EDD99C}" srcId="{78B5C9F3-ED0F-4E2D-B375-6453829EB50C}" destId="{E95D5A5D-8C12-4E72-8D4D-EF29F416862C}" srcOrd="2" destOrd="0" parTransId="{66689F17-BECF-4E59-A8EE-73BF1B9FE433}" sibTransId="{123ED6FC-F6FB-4AA4-851C-DD9406150021}"/>
    <dgm:cxn modelId="{C46146D7-7E62-4C93-A247-A910A63CA4E9}" type="presParOf" srcId="{0A62F8D9-49E3-4227-91E5-946A35134752}" destId="{39754EC9-21E4-456D-9A55-785042BE888F}" srcOrd="0" destOrd="0" presId="urn:microsoft.com/office/officeart/2005/8/layout/vList2"/>
    <dgm:cxn modelId="{8C115733-AECB-4746-BDD7-7DD82E95978D}" type="presParOf" srcId="{0A62F8D9-49E3-4227-91E5-946A35134752}" destId="{94D0056B-38DC-491C-AD50-B89A9E797C56}" srcOrd="1" destOrd="0" presId="urn:microsoft.com/office/officeart/2005/8/layout/vList2"/>
    <dgm:cxn modelId="{40B4738E-9F9E-45A5-AAB0-B0A25A1D61ED}" type="presParOf" srcId="{0A62F8D9-49E3-4227-91E5-946A35134752}" destId="{940AA173-3C50-4A1A-810C-BB91D64D5E37}" srcOrd="2" destOrd="0" presId="urn:microsoft.com/office/officeart/2005/8/layout/vList2"/>
    <dgm:cxn modelId="{B65F51C9-62CD-4E0B-9FEA-346AECB76E96}" type="presParOf" srcId="{0A62F8D9-49E3-4227-91E5-946A35134752}" destId="{D639E538-2A0C-403C-9850-294A22F353C8}" srcOrd="3" destOrd="0" presId="urn:microsoft.com/office/officeart/2005/8/layout/vList2"/>
    <dgm:cxn modelId="{EAD9C207-EDF1-4503-A545-9BFE42040CAD}" type="presParOf" srcId="{0A62F8D9-49E3-4227-91E5-946A35134752}" destId="{471786BF-00C1-4181-9810-B5564A8C0C5B}" srcOrd="4" destOrd="0" presId="urn:microsoft.com/office/officeart/2005/8/layout/vList2"/>
    <dgm:cxn modelId="{29158835-E84F-43FD-BBF1-39825EF27A9A}" type="presParOf" srcId="{0A62F8D9-49E3-4227-91E5-946A35134752}" destId="{97866D43-FF7C-4298-8F59-274149FC66E9}" srcOrd="5" destOrd="0" presId="urn:microsoft.com/office/officeart/2005/8/layout/vList2"/>
    <dgm:cxn modelId="{7F2F7140-56CD-4DF7-B17F-EE699E9C0E36}" type="presParOf" srcId="{0A62F8D9-49E3-4227-91E5-946A35134752}" destId="{D50A403E-45F3-4DD2-9CBA-847E07EDCFA7}" srcOrd="6" destOrd="0" presId="urn:microsoft.com/office/officeart/2005/8/layout/vList2"/>
    <dgm:cxn modelId="{FD5D6263-F53E-4614-96FB-EA12CFA491CC}" type="presParOf" srcId="{0A62F8D9-49E3-4227-91E5-946A35134752}" destId="{F1014C0A-255A-4FA6-AD66-C88BAAF7E043}" srcOrd="7" destOrd="0" presId="urn:microsoft.com/office/officeart/2005/8/layout/vList2"/>
    <dgm:cxn modelId="{6C4D4FD8-7E5E-4006-BE61-1DC428984CBE}" type="presParOf" srcId="{0A62F8D9-49E3-4227-91E5-946A35134752}" destId="{9B988AAE-A7F3-4F7A-8C8A-601F99244733}" srcOrd="8" destOrd="0" presId="urn:microsoft.com/office/officeart/2005/8/layout/vList2"/>
    <dgm:cxn modelId="{F34842D1-C019-4D00-A9AF-82918D37D19D}" type="presParOf" srcId="{0A62F8D9-49E3-4227-91E5-946A35134752}" destId="{3C3DF333-ADDA-49DF-BFDF-B748A6CE756B}" srcOrd="9" destOrd="0" presId="urn:microsoft.com/office/officeart/2005/8/layout/vList2"/>
    <dgm:cxn modelId="{66BCFD2E-B446-485B-8A5F-50EFCCBD9D26}" type="presParOf" srcId="{0A62F8D9-49E3-4227-91E5-946A35134752}" destId="{B0693EBE-06D3-48B8-8DD7-6669587F915F}" srcOrd="10" destOrd="0" presId="urn:microsoft.com/office/officeart/2005/8/layout/vList2"/>
    <dgm:cxn modelId="{1E0B2615-CFC7-4F22-B1D8-E28E137D9FED}" type="presParOf" srcId="{0A62F8D9-49E3-4227-91E5-946A35134752}" destId="{8B3688EA-D506-4198-875C-A055CACB2902}" srcOrd="11" destOrd="0" presId="urn:microsoft.com/office/officeart/2005/8/layout/vList2"/>
    <dgm:cxn modelId="{E98953E8-61FF-478D-BFBF-DA0A4660D4CE}" type="presParOf" srcId="{0A62F8D9-49E3-4227-91E5-946A35134752}" destId="{56A81E5D-6106-4BF4-AAA6-A97C94FA788A}" srcOrd="12" destOrd="0" presId="urn:microsoft.com/office/officeart/2005/8/layout/vList2"/>
    <dgm:cxn modelId="{00124E56-C309-4172-85B8-65734F014369}" type="presParOf" srcId="{0A62F8D9-49E3-4227-91E5-946A35134752}" destId="{984925E1-4F8F-4CD5-B0EE-DB580893F3DE}" srcOrd="13" destOrd="0" presId="urn:microsoft.com/office/officeart/2005/8/layout/vList2"/>
    <dgm:cxn modelId="{4B2FEE3F-23F0-43ED-9CF0-CD8A7A6F15AF}" type="presParOf" srcId="{0A62F8D9-49E3-4227-91E5-946A35134752}" destId="{7705842C-E8DE-4C11-B2FA-9E5448D64C7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54EC9-21E4-456D-9A55-785042BE888F}">
      <dsp:nvSpPr>
        <dsp:cNvPr id="0" name=""/>
        <dsp:cNvSpPr/>
      </dsp:nvSpPr>
      <dsp:spPr>
        <a:xfrm>
          <a:off x="0" y="85831"/>
          <a:ext cx="6588691"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Artificial Intelligence</a:t>
          </a:r>
        </a:p>
      </dsp:txBody>
      <dsp:txXfrm>
        <a:off x="31613" y="117444"/>
        <a:ext cx="6525465" cy="584369"/>
      </dsp:txXfrm>
    </dsp:sp>
    <dsp:sp modelId="{940AA173-3C50-4A1A-810C-BB91D64D5E37}">
      <dsp:nvSpPr>
        <dsp:cNvPr id="0" name=""/>
        <dsp:cNvSpPr/>
      </dsp:nvSpPr>
      <dsp:spPr>
        <a:xfrm>
          <a:off x="0" y="811186"/>
          <a:ext cx="6588691" cy="647595"/>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Machine Learning</a:t>
          </a:r>
        </a:p>
      </dsp:txBody>
      <dsp:txXfrm>
        <a:off x="31613" y="842799"/>
        <a:ext cx="6525465" cy="584369"/>
      </dsp:txXfrm>
    </dsp:sp>
    <dsp:sp modelId="{471786BF-00C1-4181-9810-B5564A8C0C5B}">
      <dsp:nvSpPr>
        <dsp:cNvPr id="0" name=""/>
        <dsp:cNvSpPr/>
      </dsp:nvSpPr>
      <dsp:spPr>
        <a:xfrm>
          <a:off x="0" y="1536541"/>
          <a:ext cx="6588691" cy="647595"/>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Deep Learning</a:t>
          </a:r>
        </a:p>
      </dsp:txBody>
      <dsp:txXfrm>
        <a:off x="31613" y="1568154"/>
        <a:ext cx="6525465" cy="584369"/>
      </dsp:txXfrm>
    </dsp:sp>
    <dsp:sp modelId="{D50A403E-45F3-4DD2-9CBA-847E07EDCFA7}">
      <dsp:nvSpPr>
        <dsp:cNvPr id="0" name=""/>
        <dsp:cNvSpPr/>
      </dsp:nvSpPr>
      <dsp:spPr>
        <a:xfrm>
          <a:off x="0" y="2261896"/>
          <a:ext cx="6588691" cy="647595"/>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Applications of Deep Learning</a:t>
          </a:r>
        </a:p>
      </dsp:txBody>
      <dsp:txXfrm>
        <a:off x="31613" y="2293509"/>
        <a:ext cx="6525465" cy="584369"/>
      </dsp:txXfrm>
    </dsp:sp>
    <dsp:sp modelId="{9B988AAE-A7F3-4F7A-8C8A-601F99244733}">
      <dsp:nvSpPr>
        <dsp:cNvPr id="0" name=""/>
        <dsp:cNvSpPr/>
      </dsp:nvSpPr>
      <dsp:spPr>
        <a:xfrm>
          <a:off x="0" y="2987251"/>
          <a:ext cx="6588691" cy="647595"/>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Deep Learning Algorithms</a:t>
          </a:r>
        </a:p>
      </dsp:txBody>
      <dsp:txXfrm>
        <a:off x="31613" y="3018864"/>
        <a:ext cx="6525465" cy="584369"/>
      </dsp:txXfrm>
    </dsp:sp>
    <dsp:sp modelId="{B0693EBE-06D3-48B8-8DD7-6669587F915F}">
      <dsp:nvSpPr>
        <dsp:cNvPr id="0" name=""/>
        <dsp:cNvSpPr/>
      </dsp:nvSpPr>
      <dsp:spPr>
        <a:xfrm>
          <a:off x="0" y="3712606"/>
          <a:ext cx="6588691" cy="647595"/>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Artificial Neural Network (ANN)</a:t>
          </a:r>
        </a:p>
      </dsp:txBody>
      <dsp:txXfrm>
        <a:off x="31613" y="3744219"/>
        <a:ext cx="6525465" cy="584369"/>
      </dsp:txXfrm>
    </dsp:sp>
    <dsp:sp modelId="{56A81E5D-6106-4BF4-AAA6-A97C94FA788A}">
      <dsp:nvSpPr>
        <dsp:cNvPr id="0" name=""/>
        <dsp:cNvSpPr/>
      </dsp:nvSpPr>
      <dsp:spPr>
        <a:xfrm>
          <a:off x="0" y="4437961"/>
          <a:ext cx="6588691" cy="647595"/>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Problem Statement</a:t>
          </a:r>
        </a:p>
      </dsp:txBody>
      <dsp:txXfrm>
        <a:off x="31613" y="4469574"/>
        <a:ext cx="6525465" cy="584369"/>
      </dsp:txXfrm>
    </dsp:sp>
    <dsp:sp modelId="{7705842C-E8DE-4C11-B2FA-9E5448D64C70}">
      <dsp:nvSpPr>
        <dsp:cNvPr id="0" name=""/>
        <dsp:cNvSpPr/>
      </dsp:nvSpPr>
      <dsp:spPr>
        <a:xfrm>
          <a:off x="0" y="5163316"/>
          <a:ext cx="6588691"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Practical Implementation</a:t>
          </a:r>
        </a:p>
      </dsp:txBody>
      <dsp:txXfrm>
        <a:off x="31613" y="5194929"/>
        <a:ext cx="6525465" cy="5843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B8AC-6680-4868-ACAE-8D3B60B66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5AA5DB-BD48-47C8-8DB5-9F3E9D00C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7C3FD8-703C-44F8-BA85-DE59D4254900}"/>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071AF7AA-DD5F-49BF-949F-470BDFF3D4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9C5C8-49B4-4FC8-95D5-791880163431}"/>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268183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1690-4596-4CF8-9CE4-F1EC9F6F50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52389C-ADFA-4DA2-9978-92F98AC0E9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E6DE76-D3EB-4F2A-B00C-F524F210CA03}"/>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AAF4C9F1-3900-48D1-A154-9A69C1E39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70C999-9733-4CE2-A06B-38CEF4C2025C}"/>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200541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86C734-DAEC-47E7-8C85-587BAFEAC0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30CEC8-38FA-4ADB-A02E-9F923D165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401AE6-A991-4932-9791-0A4568C17BD8}"/>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57906AA5-0468-4257-B55F-E635AEFF85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AC3FB-15F9-42FB-949C-80F3F2A345FA}"/>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88252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CD5-0B01-4B45-B465-10A5F92174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64C9D8-0E32-49BB-B088-0C6FF9FC5F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6C6A9C-7A35-4D8D-8E24-B54E1AD9AABD}"/>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159F6A76-6712-4863-BBC7-7B51A2AE0F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A9EDEA-4E80-43C3-BE9B-8134D74D0B98}"/>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139392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C5BC-0301-482B-8FAA-F0ECDC97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F47D2D-BA2B-4200-A7E9-3E4162620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64DCC-CF2C-4268-AF34-DB77700F5614}"/>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5CDB95AA-D1F4-462F-AC21-DCE9186E59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841B5A-413C-4512-AE0C-83AF0B45EE73}"/>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2294571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1960-F1E1-40AA-8F36-F9F0B57DE0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679847-F8CC-4578-A2C6-F37372AE13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3BC70E-CE22-49AE-96BD-BFC6195DE6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769C22-DEA8-4A2B-806A-2C9F6CD4728F}"/>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6" name="Footer Placeholder 5">
            <a:extLst>
              <a:ext uri="{FF2B5EF4-FFF2-40B4-BE49-F238E27FC236}">
                <a16:creationId xmlns:a16="http://schemas.microsoft.com/office/drawing/2014/main" id="{3A174EFE-27AC-4CE2-9988-85D74CBD91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98193E-E737-49B9-BE66-7FCB2D4BC8B1}"/>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2729864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B20C-4535-4944-BCCC-485EE73155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275DC0-6344-4A02-B06F-D0B1DE021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55A63F-E648-4127-BDFC-3ADE52E64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AD4A9C-9DE8-412A-A85F-D94CE18D2D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1124B-C2DB-4EE3-A75F-3A72934D1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BD4BC-64F9-4685-8BDE-61A79ECFC425}"/>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8" name="Footer Placeholder 7">
            <a:extLst>
              <a:ext uri="{FF2B5EF4-FFF2-40B4-BE49-F238E27FC236}">
                <a16:creationId xmlns:a16="http://schemas.microsoft.com/office/drawing/2014/main" id="{6CC88762-269C-41BC-B194-3BAB420F98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D228F6-794A-4001-BACA-FD7F5B1F7C8B}"/>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260254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A5F0-B1E1-404A-B1D0-2BA6728CD8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46D1AA-566A-4514-B5C6-5F5799B56DB5}"/>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4" name="Footer Placeholder 3">
            <a:extLst>
              <a:ext uri="{FF2B5EF4-FFF2-40B4-BE49-F238E27FC236}">
                <a16:creationId xmlns:a16="http://schemas.microsoft.com/office/drawing/2014/main" id="{DE990677-4516-4389-8243-DF9CB69D25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BA4C22-F7E6-4B0A-9781-8023E7E9E8A3}"/>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4221154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BFAD5-7EB5-4EC2-BA05-6611D7DB0D4F}"/>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3" name="Footer Placeholder 2">
            <a:extLst>
              <a:ext uri="{FF2B5EF4-FFF2-40B4-BE49-F238E27FC236}">
                <a16:creationId xmlns:a16="http://schemas.microsoft.com/office/drawing/2014/main" id="{87BB02A6-796A-4605-8E49-5784328462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38F033-3B61-4F20-926E-C13A6BA782C6}"/>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1207039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7FEA9-43A7-4BFE-AB75-30DED53BA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242CF9-3F2C-49DE-AB7E-4300381E8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656FFE-0E59-453A-BDEC-348AF5DC9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22DBCB-24F3-46EF-91F2-76592B3002D7}"/>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6" name="Footer Placeholder 5">
            <a:extLst>
              <a:ext uri="{FF2B5EF4-FFF2-40B4-BE49-F238E27FC236}">
                <a16:creationId xmlns:a16="http://schemas.microsoft.com/office/drawing/2014/main" id="{33A8A3E6-2D13-490B-94E0-45323ADD7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FB4ED9-04E4-415C-AEFC-106F2816C21F}"/>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1235390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076E-92A1-44F2-9FE4-99A181A5A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2F79B6-E300-4A79-961D-1B0576AD3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730712-DD55-4E63-8369-6D178647F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87B7B9-2664-47EC-BE8F-6E9BA3F6AFBF}"/>
              </a:ext>
            </a:extLst>
          </p:cNvPr>
          <p:cNvSpPr>
            <a:spLocks noGrp="1"/>
          </p:cNvSpPr>
          <p:nvPr>
            <p:ph type="dt" sz="half" idx="10"/>
          </p:nvPr>
        </p:nvSpPr>
        <p:spPr/>
        <p:txBody>
          <a:bodyPr/>
          <a:lstStyle/>
          <a:p>
            <a:fld id="{750A30A2-86F9-4945-8C3C-0C02569964C4}" type="datetimeFigureOut">
              <a:rPr lang="en-IN" smtClean="0"/>
              <a:t>23-10-2021</a:t>
            </a:fld>
            <a:endParaRPr lang="en-IN"/>
          </a:p>
        </p:txBody>
      </p:sp>
      <p:sp>
        <p:nvSpPr>
          <p:cNvPr id="6" name="Footer Placeholder 5">
            <a:extLst>
              <a:ext uri="{FF2B5EF4-FFF2-40B4-BE49-F238E27FC236}">
                <a16:creationId xmlns:a16="http://schemas.microsoft.com/office/drawing/2014/main" id="{CE63A995-E8F4-4ED5-BBA3-8BB551FEFB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3FDD19-AF9E-4366-B648-5017D855600E}"/>
              </a:ext>
            </a:extLst>
          </p:cNvPr>
          <p:cNvSpPr>
            <a:spLocks noGrp="1"/>
          </p:cNvSpPr>
          <p:nvPr>
            <p:ph type="sldNum" sz="quarter" idx="12"/>
          </p:nvPr>
        </p:nvSpPr>
        <p:spPr/>
        <p:txBody>
          <a:bodyPr/>
          <a:lstStyle/>
          <a:p>
            <a:fld id="{89002AA1-0DA4-483E-99B5-4C9C5401A06C}" type="slidenum">
              <a:rPr lang="en-IN" smtClean="0"/>
              <a:t>‹#›</a:t>
            </a:fld>
            <a:endParaRPr lang="en-IN"/>
          </a:p>
        </p:txBody>
      </p:sp>
    </p:spTree>
    <p:extLst>
      <p:ext uri="{BB962C8B-B14F-4D97-AF65-F5344CB8AC3E}">
        <p14:creationId xmlns:p14="http://schemas.microsoft.com/office/powerpoint/2010/main" val="4034024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37BD6-794A-4663-A791-7BF5646EE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A60121-8A0C-4A6B-A34A-E71282240A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95CE7-5303-4682-BDE4-E3DAE810D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A30A2-86F9-4945-8C3C-0C02569964C4}" type="datetimeFigureOut">
              <a:rPr lang="en-IN" smtClean="0"/>
              <a:t>23-10-2021</a:t>
            </a:fld>
            <a:endParaRPr lang="en-IN"/>
          </a:p>
        </p:txBody>
      </p:sp>
      <p:sp>
        <p:nvSpPr>
          <p:cNvPr id="5" name="Footer Placeholder 4">
            <a:extLst>
              <a:ext uri="{FF2B5EF4-FFF2-40B4-BE49-F238E27FC236}">
                <a16:creationId xmlns:a16="http://schemas.microsoft.com/office/drawing/2014/main" id="{14FCE0D4-5912-4D8A-8321-3BFE07390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4B2E6E-F315-49E0-88B0-1ED57FE827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02AA1-0DA4-483E-99B5-4C9C5401A06C}" type="slidenum">
              <a:rPr lang="en-IN" smtClean="0"/>
              <a:t>‹#›</a:t>
            </a:fld>
            <a:endParaRPr lang="en-IN"/>
          </a:p>
        </p:txBody>
      </p:sp>
    </p:spTree>
    <p:extLst>
      <p:ext uri="{BB962C8B-B14F-4D97-AF65-F5344CB8AC3E}">
        <p14:creationId xmlns:p14="http://schemas.microsoft.com/office/powerpoint/2010/main" val="72639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EE1E-DB27-4B68-AB7F-356AC71DEF48}"/>
              </a:ext>
            </a:extLst>
          </p:cNvPr>
          <p:cNvSpPr>
            <a:spLocks noGrp="1"/>
          </p:cNvSpPr>
          <p:nvPr>
            <p:ph type="ctrTitle"/>
          </p:nvPr>
        </p:nvSpPr>
        <p:spPr>
          <a:xfrm>
            <a:off x="439366" y="2000583"/>
            <a:ext cx="11313268" cy="1175803"/>
          </a:xfrm>
        </p:spPr>
        <p:txBody>
          <a:bodyPr>
            <a:normAutofit/>
          </a:bodyPr>
          <a:lstStyle/>
          <a:p>
            <a:r>
              <a:rPr lang="en-US" b="1" dirty="0"/>
              <a:t>DEEP DIVE INTO DEEP LEARNING</a:t>
            </a:r>
            <a:endParaRPr lang="en-IN" b="1" dirty="0"/>
          </a:p>
        </p:txBody>
      </p:sp>
      <p:sp>
        <p:nvSpPr>
          <p:cNvPr id="3" name="Subtitle 2">
            <a:extLst>
              <a:ext uri="{FF2B5EF4-FFF2-40B4-BE49-F238E27FC236}">
                <a16:creationId xmlns:a16="http://schemas.microsoft.com/office/drawing/2014/main" id="{2F6A8D36-5455-428C-B7D9-A187BCBC673B}"/>
              </a:ext>
            </a:extLst>
          </p:cNvPr>
          <p:cNvSpPr>
            <a:spLocks noGrp="1"/>
          </p:cNvSpPr>
          <p:nvPr>
            <p:ph type="subTitle" idx="1"/>
          </p:nvPr>
        </p:nvSpPr>
        <p:spPr>
          <a:xfrm>
            <a:off x="102014" y="5682197"/>
            <a:ext cx="3391015" cy="1175803"/>
          </a:xfrm>
        </p:spPr>
        <p:txBody>
          <a:bodyPr/>
          <a:lstStyle/>
          <a:p>
            <a:pPr algn="l"/>
            <a:r>
              <a:rPr lang="en-US" sz="2000" dirty="0"/>
              <a:t>PRESENTED BY:</a:t>
            </a:r>
          </a:p>
          <a:p>
            <a:pPr algn="l"/>
            <a:r>
              <a:rPr lang="en-US" sz="2000" dirty="0"/>
              <a:t>INDERPREET SINGH</a:t>
            </a:r>
          </a:p>
          <a:p>
            <a:pPr algn="l"/>
            <a:r>
              <a:rPr lang="en-US" sz="2000" dirty="0"/>
              <a:t>RASHANDEEP SINGH</a:t>
            </a:r>
          </a:p>
          <a:p>
            <a:endParaRPr lang="en-IN" dirty="0"/>
          </a:p>
        </p:txBody>
      </p:sp>
      <p:sp>
        <p:nvSpPr>
          <p:cNvPr id="4" name="Subtitle 2">
            <a:extLst>
              <a:ext uri="{FF2B5EF4-FFF2-40B4-BE49-F238E27FC236}">
                <a16:creationId xmlns:a16="http://schemas.microsoft.com/office/drawing/2014/main" id="{DA220762-BCE4-4421-B11D-02A118FF56C9}"/>
              </a:ext>
            </a:extLst>
          </p:cNvPr>
          <p:cNvSpPr txBox="1">
            <a:spLocks/>
          </p:cNvSpPr>
          <p:nvPr/>
        </p:nvSpPr>
        <p:spPr>
          <a:xfrm>
            <a:off x="8562446" y="5682197"/>
            <a:ext cx="3629554" cy="11758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a:t>UNDER GUIDANCE OF :</a:t>
            </a:r>
          </a:p>
          <a:p>
            <a:pPr algn="r"/>
            <a:r>
              <a:rPr lang="en-US" sz="2000" dirty="0"/>
              <a:t>	DR. SUNIL K SINGH</a:t>
            </a:r>
          </a:p>
          <a:p>
            <a:pPr algn="r"/>
            <a:r>
              <a:rPr lang="en-US" sz="2000" dirty="0"/>
              <a:t>	SUDHAKAR KUMAR</a:t>
            </a:r>
            <a:endParaRPr lang="en-IN" sz="2000" dirty="0"/>
          </a:p>
        </p:txBody>
      </p:sp>
      <p:pic>
        <p:nvPicPr>
          <p:cNvPr id="6" name="Picture 5">
            <a:extLst>
              <a:ext uri="{FF2B5EF4-FFF2-40B4-BE49-F238E27FC236}">
                <a16:creationId xmlns:a16="http://schemas.microsoft.com/office/drawing/2014/main" id="{74AC5720-B28C-4B53-B510-8D7829501692}"/>
              </a:ext>
            </a:extLst>
          </p:cNvPr>
          <p:cNvPicPr>
            <a:picLocks noChangeAspect="1"/>
          </p:cNvPicPr>
          <p:nvPr/>
        </p:nvPicPr>
        <p:blipFill>
          <a:blip r:embed="rId2">
            <a:duotone>
              <a:schemeClr val="accent2">
                <a:shade val="45000"/>
                <a:satMod val="135000"/>
              </a:schemeClr>
              <a:prstClr val="white"/>
            </a:duotone>
          </a:blip>
          <a:stretch>
            <a:fillRect/>
          </a:stretch>
        </p:blipFill>
        <p:spPr>
          <a:xfrm>
            <a:off x="0" y="-1"/>
            <a:ext cx="12192000" cy="1838131"/>
          </a:xfrm>
          <a:prstGeom prst="rect">
            <a:avLst/>
          </a:prstGeom>
        </p:spPr>
      </p:pic>
      <p:pic>
        <p:nvPicPr>
          <p:cNvPr id="7" name="Picture 6">
            <a:extLst>
              <a:ext uri="{FF2B5EF4-FFF2-40B4-BE49-F238E27FC236}">
                <a16:creationId xmlns:a16="http://schemas.microsoft.com/office/drawing/2014/main" id="{526DDA71-8BAB-4A7F-B1F1-30B5113F8D6B}"/>
              </a:ext>
            </a:extLst>
          </p:cNvPr>
          <p:cNvPicPr>
            <a:picLocks noChangeAspect="1"/>
          </p:cNvPicPr>
          <p:nvPr/>
        </p:nvPicPr>
        <p:blipFill>
          <a:blip r:embed="rId3"/>
          <a:stretch>
            <a:fillRect/>
          </a:stretch>
        </p:blipFill>
        <p:spPr>
          <a:xfrm>
            <a:off x="3460878" y="3176386"/>
            <a:ext cx="5270244" cy="2931573"/>
          </a:xfrm>
          <a:prstGeom prst="rect">
            <a:avLst/>
          </a:prstGeom>
        </p:spPr>
      </p:pic>
    </p:spTree>
    <p:extLst>
      <p:ext uri="{BB962C8B-B14F-4D97-AF65-F5344CB8AC3E}">
        <p14:creationId xmlns:p14="http://schemas.microsoft.com/office/powerpoint/2010/main" val="3687138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7B5FAC-DC0E-4429-93FA-3B6BFEDED1A7}"/>
              </a:ext>
            </a:extLst>
          </p:cNvPr>
          <p:cNvPicPr>
            <a:picLocks noChangeAspect="1"/>
          </p:cNvPicPr>
          <p:nvPr/>
        </p:nvPicPr>
        <p:blipFill rotWithShape="1">
          <a:blip r:embed="rId2"/>
          <a:srcRect l="13939" t="909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E9A6DB-688A-40DF-87C3-CA062FFEC87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ENTERTAINMENT</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502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E10B2E4-B18A-4BEC-BE11-032EF56A12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DEEP LEARNING ALGORITHMS</a:t>
            </a:r>
          </a:p>
        </p:txBody>
      </p:sp>
      <p:sp>
        <p:nvSpPr>
          <p:cNvPr id="17"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891F5484-CF7F-4943-B9AF-ADC821A34B67}"/>
              </a:ext>
            </a:extLst>
          </p:cNvPr>
          <p:cNvPicPr>
            <a:picLocks noChangeAspect="1"/>
          </p:cNvPicPr>
          <p:nvPr/>
        </p:nvPicPr>
        <p:blipFill>
          <a:blip r:embed="rId2"/>
          <a:stretch>
            <a:fillRect/>
          </a:stretch>
        </p:blipFill>
        <p:spPr>
          <a:xfrm>
            <a:off x="549058" y="2099590"/>
            <a:ext cx="11097349" cy="4189249"/>
          </a:xfrm>
          <a:prstGeom prst="rect">
            <a:avLst/>
          </a:prstGeom>
        </p:spPr>
      </p:pic>
    </p:spTree>
    <p:extLst>
      <p:ext uri="{BB962C8B-B14F-4D97-AF65-F5344CB8AC3E}">
        <p14:creationId xmlns:p14="http://schemas.microsoft.com/office/powerpoint/2010/main" val="3366598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091898D-867A-436A-B1E9-97D1F017232A}"/>
              </a:ext>
            </a:extLst>
          </p:cNvPr>
          <p:cNvSpPr txBox="1"/>
          <p:nvPr/>
        </p:nvSpPr>
        <p:spPr>
          <a:xfrm>
            <a:off x="5894962" y="479493"/>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dirty="0">
                <a:solidFill>
                  <a:schemeClr val="tx1"/>
                </a:solidFill>
                <a:latin typeface="+mj-lt"/>
                <a:ea typeface="+mj-ea"/>
                <a:cs typeface="+mj-cs"/>
              </a:rPr>
              <a:t>ANN</a:t>
            </a:r>
            <a:endParaRPr lang="en-US" sz="4400" b="1" kern="1200" dirty="0">
              <a:solidFill>
                <a:schemeClr val="tx1"/>
              </a:solidFill>
              <a:latin typeface="+mj-lt"/>
              <a:ea typeface="+mj-ea"/>
              <a:cs typeface="+mj-cs"/>
            </a:endParaRP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at is Artificial Neural Network">
            <a:extLst>
              <a:ext uri="{FF2B5EF4-FFF2-40B4-BE49-F238E27FC236}">
                <a16:creationId xmlns:a16="http://schemas.microsoft.com/office/drawing/2014/main" id="{FB0A8302-FE97-4463-83B1-370059E2DD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910914"/>
            <a:ext cx="4777381" cy="28664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B3962C-3A42-4E34-9512-0EC4C02C0206}"/>
              </a:ext>
            </a:extLst>
          </p:cNvPr>
          <p:cNvSpPr>
            <a:spLocks noGrp="1"/>
          </p:cNvSpPr>
          <p:nvPr>
            <p:ph idx="1"/>
          </p:nvPr>
        </p:nvSpPr>
        <p:spPr>
          <a:xfrm>
            <a:off x="5894962" y="1984443"/>
            <a:ext cx="5458838" cy="4192520"/>
          </a:xfrm>
        </p:spPr>
        <p:txBody>
          <a:bodyPr vert="horz" lIns="91440" tIns="45720" rIns="91440" bIns="45720" rtlCol="0">
            <a:normAutofit/>
          </a:bodyPr>
          <a:lstStyle/>
          <a:p>
            <a:pPr marL="0" algn="just"/>
            <a:r>
              <a:rPr lang="en-US" sz="2200" b="0" i="0" dirty="0">
                <a:effectLst/>
              </a:rPr>
              <a:t>Neural networks sometimes called as Artificial Neural networks(ANN’s), because they are not natural like neurons in your brain. They artificially mimic the nature and functioning of Neural network</a:t>
            </a:r>
          </a:p>
          <a:p>
            <a:pPr marL="0" algn="just"/>
            <a:r>
              <a:rPr lang="en-US" sz="2200" dirty="0"/>
              <a:t>The term "Artificial neural network" refers to a biologically inspired sub-field of artificial intelligence modeled after the brain. </a:t>
            </a:r>
          </a:p>
          <a:p>
            <a:pPr marL="0" algn="just"/>
            <a:r>
              <a:rPr lang="en-US" sz="2200" dirty="0"/>
              <a:t>An Artificial neural network is usually a computational network based on biological neural networks that construct the structure of the human brain.</a:t>
            </a:r>
          </a:p>
          <a:p>
            <a:pPr marL="0" algn="just"/>
            <a:endParaRPr lang="en-US" sz="2200" dirty="0"/>
          </a:p>
        </p:txBody>
      </p:sp>
    </p:spTree>
    <p:extLst>
      <p:ext uri="{BB962C8B-B14F-4D97-AF65-F5344CB8AC3E}">
        <p14:creationId xmlns:p14="http://schemas.microsoft.com/office/powerpoint/2010/main" val="3823031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50132E-D351-499E-8B3F-4B4C23BF3A73}"/>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0" kern="1200" dirty="0">
                <a:solidFill>
                  <a:schemeClr val="tx1"/>
                </a:solidFill>
                <a:effectLst>
                  <a:outerShdw blurRad="38100" dist="38100" dir="2700000" algn="tl">
                    <a:srgbClr val="000000">
                      <a:alpha val="43137"/>
                    </a:srgbClr>
                  </a:outerShdw>
                </a:effectLst>
                <a:latin typeface="+mj-lt"/>
                <a:ea typeface="+mj-ea"/>
                <a:cs typeface="+mj-cs"/>
              </a:rPr>
              <a:t>SINGLE ARTIFIIAL NEURON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2" descr="Image for post">
            <a:extLst>
              <a:ext uri="{FF2B5EF4-FFF2-40B4-BE49-F238E27FC236}">
                <a16:creationId xmlns:a16="http://schemas.microsoft.com/office/drawing/2014/main" id="{B8173FF3-F2A7-4938-BBFB-B58BFFFCFB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30" b="13650"/>
          <a:stretch/>
        </p:blipFill>
        <p:spPr bwMode="auto">
          <a:xfrm>
            <a:off x="4864608" y="1236621"/>
            <a:ext cx="6846363" cy="423350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58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DD883-F4C9-4280-BEA3-69977478998B}"/>
              </a:ext>
            </a:extLst>
          </p:cNvPr>
          <p:cNvSpPr>
            <a:spLocks noGrp="1"/>
          </p:cNvSpPr>
          <p:nvPr>
            <p:ph type="title"/>
          </p:nvPr>
        </p:nvSpPr>
        <p:spPr>
          <a:xfrm>
            <a:off x="630936" y="640080"/>
            <a:ext cx="4818888" cy="1481328"/>
          </a:xfrm>
        </p:spPr>
        <p:txBody>
          <a:bodyPr anchor="b">
            <a:normAutofit/>
          </a:bodyPr>
          <a:lstStyle/>
          <a:p>
            <a:r>
              <a:rPr lang="en-IN" sz="5000" b="1" i="0">
                <a:effectLst>
                  <a:outerShdw blurRad="38100" dist="38100" dir="2700000" algn="tl">
                    <a:srgbClr val="000000">
                      <a:alpha val="43137"/>
                    </a:srgbClr>
                  </a:outerShdw>
                </a:effectLst>
              </a:rPr>
              <a:t>ACTIVATION FUNCTION</a:t>
            </a:r>
            <a:endParaRPr lang="en-IN" sz="5000" b="1">
              <a:effectLst>
                <a:outerShdw blurRad="38100" dist="38100" dir="2700000" algn="tl">
                  <a:srgbClr val="000000">
                    <a:alpha val="43137"/>
                  </a:srgbClr>
                </a:outerShdw>
              </a:effectLst>
            </a:endParaRPr>
          </a:p>
        </p:txBody>
      </p:sp>
      <p:sp>
        <p:nvSpPr>
          <p:cNvPr id="410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00973C-5074-4880-A3E3-8B3ECB7C1221}"/>
              </a:ext>
            </a:extLst>
          </p:cNvPr>
          <p:cNvSpPr>
            <a:spLocks noGrp="1"/>
          </p:cNvSpPr>
          <p:nvPr>
            <p:ph idx="1"/>
          </p:nvPr>
        </p:nvSpPr>
        <p:spPr>
          <a:xfrm>
            <a:off x="630936" y="2660904"/>
            <a:ext cx="4818888" cy="3547872"/>
          </a:xfrm>
        </p:spPr>
        <p:txBody>
          <a:bodyPr anchor="t">
            <a:normAutofit/>
          </a:bodyPr>
          <a:lstStyle/>
          <a:p>
            <a:pPr marL="0" indent="0">
              <a:buNone/>
            </a:pPr>
            <a:r>
              <a:rPr lang="en-US" sz="2200" b="0" i="0">
                <a:effectLst/>
              </a:rPr>
              <a:t>The function </a:t>
            </a:r>
            <a:r>
              <a:rPr lang="en-US" sz="2200" b="1" i="1">
                <a:effectLst/>
              </a:rPr>
              <a:t>f </a:t>
            </a:r>
            <a:r>
              <a:rPr lang="en-US" sz="2200" b="0" i="0">
                <a:effectLst/>
              </a:rPr>
              <a:t>is non-linear and is called the </a:t>
            </a:r>
            <a:r>
              <a:rPr lang="en-US" sz="2200" b="1" i="0">
                <a:effectLst/>
              </a:rPr>
              <a:t>Activation Function</a:t>
            </a:r>
            <a:r>
              <a:rPr lang="en-US" sz="2200" b="0" i="0">
                <a:effectLst/>
              </a:rPr>
              <a:t>. The purpose of the activation function is to introduce non-linearity into the output of a neuron. </a:t>
            </a:r>
            <a:endParaRPr lang="en-IN" sz="2200"/>
          </a:p>
        </p:txBody>
      </p:sp>
      <p:pic>
        <p:nvPicPr>
          <p:cNvPr id="4098" name="Picture 2" descr="Activation Function - AI Wiki">
            <a:extLst>
              <a:ext uri="{FF2B5EF4-FFF2-40B4-BE49-F238E27FC236}">
                <a16:creationId xmlns:a16="http://schemas.microsoft.com/office/drawing/2014/main" id="{09E2B679-3140-47CC-ABE1-F2FD0972E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27" b="1"/>
          <a:stretch>
            <a:fillRect/>
          </a:stretch>
        </p:blipFill>
        <p:spPr bwMode="auto">
          <a:xfrm>
            <a:off x="6099048" y="1588726"/>
            <a:ext cx="5458968" cy="368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198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DA2A17-3009-4D82-8374-7818EDD58431}"/>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i="0" kern="1200">
                <a:solidFill>
                  <a:schemeClr val="tx1"/>
                </a:solidFill>
                <a:effectLst/>
                <a:latin typeface="+mj-lt"/>
                <a:ea typeface="+mj-ea"/>
                <a:cs typeface="+mj-cs"/>
              </a:rPr>
              <a:t>NETWORK LAYERS </a:t>
            </a:r>
            <a:endParaRPr lang="en-US" sz="6600" b="1" kern="1200">
              <a:solidFill>
                <a:schemeClr val="tx1"/>
              </a:solidFill>
              <a:latin typeface="+mj-lt"/>
              <a:ea typeface="+mj-ea"/>
              <a:cs typeface="+mj-cs"/>
            </a:endParaRPr>
          </a:p>
        </p:txBody>
      </p:sp>
      <p:sp>
        <p:nvSpPr>
          <p:cNvPr id="13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 for post">
            <a:extLst>
              <a:ext uri="{FF2B5EF4-FFF2-40B4-BE49-F238E27FC236}">
                <a16:creationId xmlns:a16="http://schemas.microsoft.com/office/drawing/2014/main" id="{77A404A7-9DFD-4566-A0BF-4C75502589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0546" y="2633472"/>
            <a:ext cx="5807860"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08497A-D58D-45F3-89AF-D40F50F0FEF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effectLst>
                  <a:outerShdw blurRad="38100" dist="38100" dir="2700000" algn="tl">
                    <a:srgbClr val="000000">
                      <a:alpha val="43137"/>
                    </a:srgbClr>
                  </a:outerShdw>
                </a:effectLst>
                <a:latin typeface="+mj-lt"/>
                <a:ea typeface="+mj-ea"/>
                <a:cs typeface="+mj-cs"/>
              </a:rPr>
              <a:t>FEED FORWARD PROPAGATION</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Image for post">
            <a:extLst>
              <a:ext uri="{FF2B5EF4-FFF2-40B4-BE49-F238E27FC236}">
                <a16:creationId xmlns:a16="http://schemas.microsoft.com/office/drawing/2014/main" id="{1AFE2238-F37D-4E62-A196-C2A0ADBFAF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30718" y="2509911"/>
            <a:ext cx="707546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96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A3ED5E-F973-4C4C-A3CC-DE81EF3CBFF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effectLst>
                  <a:outerShdw blurRad="38100" dist="38100" dir="2700000" algn="tl">
                    <a:srgbClr val="000000">
                      <a:alpha val="43137"/>
                    </a:srgbClr>
                  </a:outerShdw>
                </a:effectLst>
                <a:latin typeface="+mj-lt"/>
                <a:ea typeface="+mj-ea"/>
                <a:cs typeface="+mj-cs"/>
              </a:rPr>
              <a:t>BACKWARD PROPAGATION</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Image for post">
            <a:extLst>
              <a:ext uri="{FF2B5EF4-FFF2-40B4-BE49-F238E27FC236}">
                <a16:creationId xmlns:a16="http://schemas.microsoft.com/office/drawing/2014/main" id="{C494847D-D12C-45C2-99C7-5DF3AB6B0FD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403359" y="2509911"/>
            <a:ext cx="5330182"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8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6AFB4-1DE6-434D-84D6-D3B0C60E3E35}"/>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WORKING</a:t>
            </a:r>
            <a:endParaRPr lang="en-IN" sz="4800">
              <a:solidFill>
                <a:srgbClr val="FFFFFF"/>
              </a:solidFill>
            </a:endParaRPr>
          </a:p>
        </p:txBody>
      </p:sp>
      <p:pic>
        <p:nvPicPr>
          <p:cNvPr id="2050" name="Picture 2" descr="What is Artificial Neural Network">
            <a:extLst>
              <a:ext uri="{FF2B5EF4-FFF2-40B4-BE49-F238E27FC236}">
                <a16:creationId xmlns:a16="http://schemas.microsoft.com/office/drawing/2014/main" id="{4532F1F0-22DC-4D55-9A24-E5E6130D9B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811553"/>
            <a:ext cx="6553545" cy="524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90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7AD0A-23D3-4AA8-9B04-ABF305896415}"/>
              </a:ext>
            </a:extLst>
          </p:cNvPr>
          <p:cNvSpPr>
            <a:spLocks noGrp="1"/>
          </p:cNvSpPr>
          <p:nvPr>
            <p:ph type="title"/>
          </p:nvPr>
        </p:nvSpPr>
        <p:spPr>
          <a:xfrm>
            <a:off x="1171074" y="1396686"/>
            <a:ext cx="3240506" cy="4064628"/>
          </a:xfrm>
        </p:spPr>
        <p:txBody>
          <a:bodyPr>
            <a:normAutofit/>
          </a:bodyPr>
          <a:lstStyle/>
          <a:p>
            <a:r>
              <a:rPr lang="en-US">
                <a:solidFill>
                  <a:srgbClr val="FFFFFF"/>
                </a:solidFill>
              </a:rPr>
              <a:t>PROBLEM STATEMENT</a:t>
            </a:r>
            <a:endParaRPr lang="en-I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8F0731-D39D-413C-A264-81805A48CE5F}"/>
              </a:ext>
            </a:extLst>
          </p:cNvPr>
          <p:cNvSpPr>
            <a:spLocks noGrp="1"/>
          </p:cNvSpPr>
          <p:nvPr>
            <p:ph idx="1"/>
          </p:nvPr>
        </p:nvSpPr>
        <p:spPr>
          <a:xfrm>
            <a:off x="5370153" y="1526033"/>
            <a:ext cx="5536397" cy="3935281"/>
          </a:xfrm>
        </p:spPr>
        <p:txBody>
          <a:bodyPr>
            <a:normAutofit/>
          </a:bodyPr>
          <a:lstStyle/>
          <a:p>
            <a:pPr marL="0" indent="0" algn="just">
              <a:buNone/>
            </a:pPr>
            <a:r>
              <a:rPr lang="en-US" sz="2000" dirty="0"/>
              <a:t>With today’s modern lifestyle, large populations of the world are getting diagnosed with heart diseases. Due to several underlying contributory risk factors such as diabetes, high blood pressure, high cholesterol, abnormal pulse rate and many other factors, hence, it makes heart disease prediction challenging. Various methods in data mining and neural networks have been implemented to explore the austerity of heart disease like Artificial Neural Network (ANN). In this model we are going to develop an efficient prediction model(system) for Heart Disease using neural networks. </a:t>
            </a:r>
            <a:endParaRPr lang="en-IN" sz="2000" dirty="0"/>
          </a:p>
          <a:p>
            <a:pPr algn="just"/>
            <a:endParaRPr lang="en-IN" sz="2000" dirty="0"/>
          </a:p>
        </p:txBody>
      </p:sp>
    </p:spTree>
    <p:extLst>
      <p:ext uri="{BB962C8B-B14F-4D97-AF65-F5344CB8AC3E}">
        <p14:creationId xmlns:p14="http://schemas.microsoft.com/office/powerpoint/2010/main" val="191716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84ED3-85AC-41DE-A14E-29CD6073643F}"/>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AGENDA</a:t>
            </a:r>
            <a:endParaRPr lang="en-IN" sz="4800">
              <a:solidFill>
                <a:schemeClr val="bg1"/>
              </a:solidFill>
            </a:endParaRPr>
          </a:p>
        </p:txBody>
      </p:sp>
      <p:graphicFrame>
        <p:nvGraphicFramePr>
          <p:cNvPr id="5" name="Content Placeholder 2">
            <a:extLst>
              <a:ext uri="{FF2B5EF4-FFF2-40B4-BE49-F238E27FC236}">
                <a16:creationId xmlns:a16="http://schemas.microsoft.com/office/drawing/2014/main" id="{ABDDAD7E-CAEF-431B-99BE-A2A9A9225532}"/>
              </a:ext>
            </a:extLst>
          </p:cNvPr>
          <p:cNvGraphicFramePr>
            <a:graphicFrameLocks noGrp="1"/>
          </p:cNvGraphicFramePr>
          <p:nvPr>
            <p:ph idx="1"/>
            <p:extLst>
              <p:ext uri="{D42A27DB-BD31-4B8C-83A1-F6EECF244321}">
                <p14:modId xmlns:p14="http://schemas.microsoft.com/office/powerpoint/2010/main" val="73691051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49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E0D3BC-CAE2-418F-B3CF-373E0E42DA92}"/>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DATASET</a:t>
            </a: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F00C0BF6-A6A1-42C0-9A37-E6D56647C2FA}"/>
              </a:ext>
            </a:extLst>
          </p:cNvPr>
          <p:cNvPicPr>
            <a:picLocks noChangeAspect="1"/>
          </p:cNvPicPr>
          <p:nvPr/>
        </p:nvPicPr>
        <p:blipFill>
          <a:blip r:embed="rId2"/>
          <a:stretch>
            <a:fillRect/>
          </a:stretch>
        </p:blipFill>
        <p:spPr>
          <a:xfrm>
            <a:off x="1668380" y="2086081"/>
            <a:ext cx="8855240" cy="4206240"/>
          </a:xfrm>
          <a:prstGeom prst="rect">
            <a:avLst/>
          </a:prstGeom>
        </p:spPr>
      </p:pic>
    </p:spTree>
    <p:extLst>
      <p:ext uri="{BB962C8B-B14F-4D97-AF65-F5344CB8AC3E}">
        <p14:creationId xmlns:p14="http://schemas.microsoft.com/office/powerpoint/2010/main" val="3737947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91B5D750-0B92-40E6-8DCB-628A11561668}"/>
              </a:ext>
            </a:extLst>
          </p:cNvPr>
          <p:cNvPicPr>
            <a:picLocks noChangeAspect="1"/>
          </p:cNvPicPr>
          <p:nvPr/>
        </p:nvPicPr>
        <p:blipFill rotWithShape="1">
          <a:blip r:embed="rId2">
            <a:alphaModFix amt="50000"/>
          </a:blip>
          <a:srcRect t="5981" b="9750"/>
          <a:stretch/>
        </p:blipFill>
        <p:spPr>
          <a:xfrm>
            <a:off x="20" y="1"/>
            <a:ext cx="12191980" cy="6857999"/>
          </a:xfrm>
          <a:prstGeom prst="rect">
            <a:avLst/>
          </a:prstGeom>
        </p:spPr>
      </p:pic>
      <p:sp>
        <p:nvSpPr>
          <p:cNvPr id="2" name="Title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Implementation of ANN in Python</a:t>
            </a:r>
          </a:p>
        </p:txBody>
      </p:sp>
    </p:spTree>
    <p:extLst>
      <p:ext uri="{BB962C8B-B14F-4D97-AF65-F5344CB8AC3E}">
        <p14:creationId xmlns:p14="http://schemas.microsoft.com/office/powerpoint/2010/main" val="3883136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GB" sz="5400">
                <a:solidFill>
                  <a:srgbClr val="FFFFFF"/>
                </a:solidFill>
              </a:rPr>
              <a:t>Data Pre-Processing</a:t>
            </a:r>
            <a:endParaRPr lang="en-US" sz="5400">
              <a:solidFill>
                <a:srgbClr val="FFFFFF"/>
              </a:solidFill>
            </a:endParaRPr>
          </a:p>
        </p:txBody>
      </p:sp>
      <p:sp>
        <p:nvSpPr>
          <p:cNvPr id="3" name="Content Placeholder 2"/>
          <p:cNvSpPr>
            <a:spLocks noGrp="1"/>
          </p:cNvSpPr>
          <p:nvPr>
            <p:ph idx="1"/>
          </p:nvPr>
        </p:nvSpPr>
        <p:spPr>
          <a:xfrm>
            <a:off x="838200" y="2586789"/>
            <a:ext cx="10515600" cy="3590174"/>
          </a:xfrm>
        </p:spPr>
        <p:txBody>
          <a:bodyPr>
            <a:normAutofit/>
          </a:bodyPr>
          <a:lstStyle/>
          <a:p>
            <a:pPr marL="0" indent="0">
              <a:buNone/>
            </a:pPr>
            <a:r>
              <a:rPr lang="en-GB" sz="2200" dirty="0">
                <a:solidFill>
                  <a:srgbClr val="FF0000"/>
                </a:solidFill>
              </a:rPr>
              <a:t>#</a:t>
            </a:r>
            <a:r>
              <a:rPr lang="en-GB" sz="2200" dirty="0"/>
              <a:t> </a:t>
            </a:r>
            <a:r>
              <a:rPr lang="en-GB" sz="2200" dirty="0">
                <a:solidFill>
                  <a:srgbClr val="FF0000"/>
                </a:solidFill>
              </a:rPr>
              <a:t>importing the libraries</a:t>
            </a:r>
          </a:p>
          <a:p>
            <a:pPr marL="0" indent="0">
              <a:buNone/>
            </a:pPr>
            <a:r>
              <a:rPr lang="en-GB" sz="2200" dirty="0"/>
              <a:t>import </a:t>
            </a:r>
            <a:r>
              <a:rPr lang="en-GB" sz="2200" dirty="0" err="1"/>
              <a:t>numpy</a:t>
            </a:r>
            <a:r>
              <a:rPr lang="en-GB" sz="2200" dirty="0"/>
              <a:t> as np</a:t>
            </a:r>
          </a:p>
          <a:p>
            <a:pPr marL="0" indent="0">
              <a:buNone/>
            </a:pPr>
            <a:r>
              <a:rPr lang="en-GB" sz="2200" dirty="0"/>
              <a:t>import pandas as pd</a:t>
            </a:r>
          </a:p>
          <a:p>
            <a:pPr marL="0" indent="0">
              <a:buNone/>
            </a:pPr>
            <a:endParaRPr lang="en-GB" sz="2200" dirty="0"/>
          </a:p>
          <a:p>
            <a:pPr marL="0" indent="0">
              <a:buNone/>
            </a:pPr>
            <a:r>
              <a:rPr lang="en-GB" sz="2200" dirty="0">
                <a:solidFill>
                  <a:srgbClr val="FF0000"/>
                </a:solidFill>
              </a:rPr>
              <a:t># importing the dataset</a:t>
            </a:r>
          </a:p>
          <a:p>
            <a:pPr marL="0" indent="0">
              <a:buNone/>
            </a:pPr>
            <a:r>
              <a:rPr lang="en-GB" sz="2200" dirty="0"/>
              <a:t>dataset = </a:t>
            </a:r>
            <a:r>
              <a:rPr lang="en-GB" sz="2200" dirty="0" err="1"/>
              <a:t>pd.read_csv</a:t>
            </a:r>
            <a:r>
              <a:rPr lang="en-GB" sz="2200" dirty="0"/>
              <a:t>('/content/heart.csv')</a:t>
            </a:r>
          </a:p>
          <a:p>
            <a:pPr marL="0" indent="0">
              <a:buNone/>
            </a:pPr>
            <a:r>
              <a:rPr lang="en-GB" sz="2200" dirty="0"/>
              <a:t>X = </a:t>
            </a:r>
            <a:r>
              <a:rPr lang="en-GB" sz="2200" dirty="0" err="1"/>
              <a:t>dataset.iloc</a:t>
            </a:r>
            <a:r>
              <a:rPr lang="en-GB" sz="2200" dirty="0"/>
              <a:t>[:,:-1].values</a:t>
            </a:r>
          </a:p>
          <a:p>
            <a:pPr marL="0" indent="0">
              <a:buNone/>
            </a:pPr>
            <a:r>
              <a:rPr lang="en-GB" sz="2200" dirty="0"/>
              <a:t>y = </a:t>
            </a:r>
            <a:r>
              <a:rPr lang="en-GB" sz="2200" dirty="0" err="1"/>
              <a:t>dataset.iloc</a:t>
            </a:r>
            <a:r>
              <a:rPr lang="en-GB" sz="2200" dirty="0"/>
              <a:t>[:,-1].values</a:t>
            </a:r>
          </a:p>
          <a:p>
            <a:pPr marL="0" indent="0">
              <a:buNone/>
            </a:pPr>
            <a:endParaRPr lang="en-GB" sz="2200" dirty="0"/>
          </a:p>
          <a:p>
            <a:pPr marL="0" indent="0">
              <a:buNone/>
            </a:pPr>
            <a:endParaRPr lang="en-US" sz="2200" dirty="0"/>
          </a:p>
        </p:txBody>
      </p:sp>
    </p:spTree>
    <p:extLst>
      <p:ext uri="{BB962C8B-B14F-4D97-AF65-F5344CB8AC3E}">
        <p14:creationId xmlns:p14="http://schemas.microsoft.com/office/powerpoint/2010/main" val="184763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GB" sz="5400">
                <a:solidFill>
                  <a:srgbClr val="FFFFFF"/>
                </a:solidFill>
              </a:rPr>
              <a:t>Data Pre-processing</a:t>
            </a:r>
            <a:endParaRPr lang="en-US" sz="5400">
              <a:solidFill>
                <a:srgbClr val="FFFFFF"/>
              </a:solidFill>
            </a:endParaRPr>
          </a:p>
        </p:txBody>
      </p:sp>
      <p:sp>
        <p:nvSpPr>
          <p:cNvPr id="3" name="Content Placeholder 2"/>
          <p:cNvSpPr>
            <a:spLocks noGrp="1"/>
          </p:cNvSpPr>
          <p:nvPr>
            <p:ph idx="1"/>
          </p:nvPr>
        </p:nvSpPr>
        <p:spPr>
          <a:xfrm>
            <a:off x="838200" y="2586789"/>
            <a:ext cx="10515600" cy="3590174"/>
          </a:xfrm>
        </p:spPr>
        <p:txBody>
          <a:bodyPr>
            <a:normAutofit/>
          </a:bodyPr>
          <a:lstStyle/>
          <a:p>
            <a:pPr marL="0" indent="0">
              <a:buNone/>
            </a:pPr>
            <a:r>
              <a:rPr lang="en-GB" sz="2000" dirty="0">
                <a:solidFill>
                  <a:srgbClr val="FF0000"/>
                </a:solidFill>
              </a:rPr>
              <a:t># Splitting the dataset into the Training set and Test set</a:t>
            </a:r>
          </a:p>
          <a:p>
            <a:pPr marL="0" indent="0">
              <a:buNone/>
            </a:pPr>
            <a:r>
              <a:rPr lang="en-US" sz="2000" dirty="0"/>
              <a:t>from </a:t>
            </a:r>
            <a:r>
              <a:rPr lang="en-US" sz="2000" dirty="0" err="1"/>
              <a:t>sklearn.model_selection</a:t>
            </a:r>
            <a:r>
              <a:rPr lang="en-US" sz="2000" dirty="0"/>
              <a:t> import </a:t>
            </a:r>
            <a:r>
              <a:rPr lang="en-US" sz="2000" dirty="0" err="1"/>
              <a:t>train_test_split</a:t>
            </a:r>
            <a:endParaRPr lang="en-US" sz="2000" dirty="0"/>
          </a:p>
          <a:p>
            <a:pPr marL="0" indent="0">
              <a:buNone/>
            </a:pPr>
            <a:r>
              <a:rPr lang="en-US" sz="2000" dirty="0" err="1"/>
              <a:t>X_train</a:t>
            </a: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 = 0.2, </a:t>
            </a:r>
            <a:r>
              <a:rPr lang="en-US" sz="2000" dirty="0" err="1"/>
              <a:t>random_state</a:t>
            </a:r>
            <a:r>
              <a:rPr lang="en-US" sz="2000" dirty="0"/>
              <a:t> = 0)</a:t>
            </a:r>
          </a:p>
          <a:p>
            <a:pPr marL="0" indent="0">
              <a:buNone/>
            </a:pPr>
            <a:endParaRPr lang="en-GB" sz="2000" dirty="0"/>
          </a:p>
          <a:p>
            <a:pPr marL="0" indent="0">
              <a:buNone/>
            </a:pPr>
            <a:r>
              <a:rPr lang="en-US" sz="2000" dirty="0">
                <a:solidFill>
                  <a:srgbClr val="FF0000"/>
                </a:solidFill>
              </a:rPr>
              <a:t># Feature Scaling</a:t>
            </a:r>
          </a:p>
          <a:p>
            <a:pPr marL="0" indent="0">
              <a:buNone/>
            </a:pPr>
            <a:r>
              <a:rPr lang="en-US" sz="2000" dirty="0"/>
              <a:t>from </a:t>
            </a:r>
            <a:r>
              <a:rPr lang="en-US" sz="2000" dirty="0" err="1"/>
              <a:t>sklearn.preprocessing</a:t>
            </a:r>
            <a:r>
              <a:rPr lang="en-US" sz="2000" dirty="0"/>
              <a:t> import </a:t>
            </a:r>
            <a:r>
              <a:rPr lang="en-US" sz="2000" dirty="0" err="1"/>
              <a:t>StandardScaler</a:t>
            </a:r>
            <a:endParaRPr lang="en-US" sz="2000" dirty="0"/>
          </a:p>
          <a:p>
            <a:pPr marL="0" indent="0">
              <a:buNone/>
            </a:pPr>
            <a:r>
              <a:rPr lang="en-US" sz="2000" dirty="0" err="1"/>
              <a:t>sc</a:t>
            </a:r>
            <a:r>
              <a:rPr lang="en-US" sz="2000" dirty="0"/>
              <a:t> = </a:t>
            </a:r>
            <a:r>
              <a:rPr lang="en-US" sz="2000" dirty="0" err="1"/>
              <a:t>StandardScaler</a:t>
            </a:r>
            <a:r>
              <a:rPr lang="en-US" sz="2000" dirty="0"/>
              <a:t>()</a:t>
            </a:r>
          </a:p>
          <a:p>
            <a:pPr marL="0" indent="0">
              <a:buNone/>
            </a:pPr>
            <a:r>
              <a:rPr lang="en-US" sz="2000" dirty="0" err="1"/>
              <a:t>X_train</a:t>
            </a:r>
            <a:r>
              <a:rPr lang="en-US" sz="2000" dirty="0"/>
              <a:t> = </a:t>
            </a:r>
            <a:r>
              <a:rPr lang="en-US" sz="2000" dirty="0" err="1"/>
              <a:t>sc.fit_transform</a:t>
            </a:r>
            <a:r>
              <a:rPr lang="en-US" sz="2000" dirty="0"/>
              <a:t>(</a:t>
            </a:r>
            <a:r>
              <a:rPr lang="en-US" sz="2000" dirty="0" err="1"/>
              <a:t>X_train</a:t>
            </a:r>
            <a:r>
              <a:rPr lang="en-US" sz="2000" dirty="0"/>
              <a:t>)</a:t>
            </a:r>
          </a:p>
          <a:p>
            <a:pPr marL="0" indent="0">
              <a:buNone/>
            </a:pPr>
            <a:r>
              <a:rPr lang="en-US" sz="2000" dirty="0" err="1"/>
              <a:t>X_test</a:t>
            </a:r>
            <a:r>
              <a:rPr lang="en-US" sz="2000" dirty="0"/>
              <a:t> = </a:t>
            </a:r>
            <a:r>
              <a:rPr lang="en-US" sz="2000" dirty="0" err="1"/>
              <a:t>sc.transform</a:t>
            </a:r>
            <a:r>
              <a:rPr lang="en-US" sz="2000" dirty="0"/>
              <a:t>(</a:t>
            </a:r>
            <a:r>
              <a:rPr lang="en-US" sz="2000" dirty="0" err="1"/>
              <a:t>X_test</a:t>
            </a:r>
            <a:r>
              <a:rPr lang="en-US" sz="2000" dirty="0"/>
              <a: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812776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GB" sz="5400">
                <a:solidFill>
                  <a:srgbClr val="FFFFFF"/>
                </a:solidFill>
              </a:rPr>
              <a:t>Building The Model</a:t>
            </a:r>
            <a:endParaRPr lang="en-US" sz="5400">
              <a:solidFill>
                <a:srgbClr val="FFFFFF"/>
              </a:solidFill>
            </a:endParaRPr>
          </a:p>
        </p:txBody>
      </p:sp>
      <p:sp>
        <p:nvSpPr>
          <p:cNvPr id="3" name="Content Placeholder 2"/>
          <p:cNvSpPr>
            <a:spLocks noGrp="1"/>
          </p:cNvSpPr>
          <p:nvPr>
            <p:ph idx="1"/>
          </p:nvPr>
        </p:nvSpPr>
        <p:spPr>
          <a:xfrm>
            <a:off x="838200" y="2409503"/>
            <a:ext cx="10515600" cy="4336530"/>
          </a:xfrm>
        </p:spPr>
        <p:txBody>
          <a:bodyPr>
            <a:normAutofit fontScale="70000" lnSpcReduction="20000"/>
          </a:bodyPr>
          <a:lstStyle/>
          <a:p>
            <a:pPr marL="0" indent="0">
              <a:buNone/>
            </a:pPr>
            <a:r>
              <a:rPr lang="en-GB" sz="1800" dirty="0">
                <a:solidFill>
                  <a:srgbClr val="FF0000"/>
                </a:solidFill>
              </a:rPr>
              <a:t># Importing the </a:t>
            </a:r>
            <a:r>
              <a:rPr lang="en-GB" sz="1800" dirty="0" err="1">
                <a:solidFill>
                  <a:srgbClr val="FF0000"/>
                </a:solidFill>
              </a:rPr>
              <a:t>Keras</a:t>
            </a:r>
            <a:r>
              <a:rPr lang="en-GB" sz="1800" dirty="0">
                <a:solidFill>
                  <a:srgbClr val="FF0000"/>
                </a:solidFill>
              </a:rPr>
              <a:t> libraries and packages</a:t>
            </a:r>
          </a:p>
          <a:p>
            <a:pPr marL="0" indent="0">
              <a:buNone/>
            </a:pPr>
            <a:r>
              <a:rPr lang="en-US" sz="1800" dirty="0"/>
              <a:t>import </a:t>
            </a:r>
            <a:r>
              <a:rPr lang="en-US" sz="1800" dirty="0" err="1"/>
              <a:t>keras</a:t>
            </a:r>
            <a:endParaRPr lang="en-US" sz="1800" dirty="0"/>
          </a:p>
          <a:p>
            <a:pPr marL="0" indent="0">
              <a:buNone/>
            </a:pPr>
            <a:r>
              <a:rPr lang="en-US" sz="1800" dirty="0"/>
              <a:t>from </a:t>
            </a:r>
            <a:r>
              <a:rPr lang="en-US" sz="1800" dirty="0" err="1"/>
              <a:t>keras.models</a:t>
            </a:r>
            <a:r>
              <a:rPr lang="en-US" sz="1800" dirty="0"/>
              <a:t> import Sequential</a:t>
            </a:r>
          </a:p>
          <a:p>
            <a:pPr marL="0" indent="0">
              <a:buNone/>
            </a:pPr>
            <a:r>
              <a:rPr lang="en-US" sz="1800" dirty="0"/>
              <a:t>from </a:t>
            </a:r>
            <a:r>
              <a:rPr lang="en-US" sz="1800" dirty="0" err="1"/>
              <a:t>keras.layers</a:t>
            </a:r>
            <a:r>
              <a:rPr lang="en-US" sz="1800" dirty="0"/>
              <a:t> import Dense</a:t>
            </a:r>
          </a:p>
          <a:p>
            <a:pPr marL="0" indent="0">
              <a:buNone/>
            </a:pPr>
            <a:endParaRPr lang="en-GB" sz="1800" dirty="0"/>
          </a:p>
          <a:p>
            <a:pPr marL="0" indent="0">
              <a:buNone/>
            </a:pPr>
            <a:r>
              <a:rPr lang="en-US" sz="1800" dirty="0">
                <a:solidFill>
                  <a:srgbClr val="FF0000"/>
                </a:solidFill>
              </a:rPr>
              <a:t># </a:t>
            </a:r>
            <a:r>
              <a:rPr lang="en-US" sz="1800" dirty="0" err="1">
                <a:solidFill>
                  <a:srgbClr val="FF0000"/>
                </a:solidFill>
              </a:rPr>
              <a:t>Initialising</a:t>
            </a:r>
            <a:r>
              <a:rPr lang="en-US" sz="1800" dirty="0">
                <a:solidFill>
                  <a:srgbClr val="FF0000"/>
                </a:solidFill>
              </a:rPr>
              <a:t> the ANN</a:t>
            </a:r>
          </a:p>
          <a:p>
            <a:pPr marL="0" indent="0">
              <a:buNone/>
            </a:pPr>
            <a:r>
              <a:rPr lang="en-US" sz="1800" dirty="0"/>
              <a:t>classifier = Sequential()</a:t>
            </a:r>
          </a:p>
          <a:p>
            <a:pPr marL="0" indent="0">
              <a:buNone/>
            </a:pPr>
            <a:endParaRPr lang="en-GB" sz="1800" dirty="0"/>
          </a:p>
          <a:p>
            <a:pPr marL="0" indent="0">
              <a:buNone/>
            </a:pPr>
            <a:r>
              <a:rPr lang="en-GB" sz="1800" dirty="0">
                <a:solidFill>
                  <a:srgbClr val="FF0000"/>
                </a:solidFill>
              </a:rPr>
              <a:t># Adding the input layer and the first hidden layer</a:t>
            </a:r>
          </a:p>
          <a:p>
            <a:pPr marL="0" indent="0">
              <a:buNone/>
            </a:pPr>
            <a:r>
              <a:rPr lang="en-US" sz="1800" dirty="0" err="1"/>
              <a:t>classifier.add</a:t>
            </a:r>
            <a:r>
              <a:rPr lang="en-US" sz="1800" dirty="0"/>
              <a:t>(Dense(units = 6, </a:t>
            </a:r>
            <a:r>
              <a:rPr lang="en-US" sz="1800" dirty="0" err="1"/>
              <a:t>kernel_initializer</a:t>
            </a:r>
            <a:r>
              <a:rPr lang="en-US" sz="1800" dirty="0"/>
              <a:t> = 'uniform', activation='</a:t>
            </a:r>
            <a:r>
              <a:rPr lang="en-US" sz="1800" dirty="0" err="1"/>
              <a:t>relu</a:t>
            </a:r>
            <a:r>
              <a:rPr lang="en-US" sz="1800" dirty="0"/>
              <a:t>', </a:t>
            </a:r>
            <a:r>
              <a:rPr lang="en-US" sz="1800" dirty="0" err="1"/>
              <a:t>input_dim</a:t>
            </a:r>
            <a:r>
              <a:rPr lang="en-US" sz="1800" dirty="0"/>
              <a:t>=13))</a:t>
            </a:r>
          </a:p>
          <a:p>
            <a:pPr marL="0" indent="0">
              <a:buNone/>
            </a:pPr>
            <a:endParaRPr lang="en-GB" sz="1800" dirty="0"/>
          </a:p>
          <a:p>
            <a:pPr marL="0" indent="0">
              <a:buNone/>
            </a:pPr>
            <a:r>
              <a:rPr lang="en-GB" sz="1800" dirty="0">
                <a:solidFill>
                  <a:srgbClr val="FF0000"/>
                </a:solidFill>
              </a:rPr>
              <a:t># Adding second hidden layer</a:t>
            </a:r>
          </a:p>
          <a:p>
            <a:pPr marL="0" indent="0">
              <a:buNone/>
            </a:pPr>
            <a:r>
              <a:rPr lang="en-US" sz="1800" dirty="0" err="1"/>
              <a:t>classifier.add</a:t>
            </a:r>
            <a:r>
              <a:rPr lang="en-US" sz="1800" dirty="0"/>
              <a:t>(Dense(units=6, </a:t>
            </a:r>
            <a:r>
              <a:rPr lang="en-US" sz="1800" dirty="0" err="1"/>
              <a:t>kernel_initializer</a:t>
            </a:r>
            <a:r>
              <a:rPr lang="en-US" sz="1800" dirty="0"/>
              <a:t>='uniform', activation='</a:t>
            </a:r>
            <a:r>
              <a:rPr lang="en-US" sz="1800" dirty="0" err="1"/>
              <a:t>relu</a:t>
            </a:r>
            <a:r>
              <a:rPr lang="en-US" sz="1800" dirty="0"/>
              <a:t>'))</a:t>
            </a:r>
          </a:p>
          <a:p>
            <a:pPr marL="0" indent="0">
              <a:buNone/>
            </a:pPr>
            <a:endParaRPr lang="en-GB" sz="1800" dirty="0"/>
          </a:p>
          <a:p>
            <a:pPr marL="0" indent="0">
              <a:buNone/>
            </a:pPr>
            <a:r>
              <a:rPr lang="en-US" sz="1800" dirty="0">
                <a:solidFill>
                  <a:srgbClr val="FF0000"/>
                </a:solidFill>
              </a:rPr>
              <a:t># Adding the Output layer</a:t>
            </a:r>
          </a:p>
          <a:p>
            <a:pPr marL="0" indent="0">
              <a:buNone/>
            </a:pPr>
            <a:r>
              <a:rPr lang="en-US" sz="1800" dirty="0" err="1"/>
              <a:t>classifier.add</a:t>
            </a:r>
            <a:r>
              <a:rPr lang="en-US" sz="1800" dirty="0"/>
              <a:t>(Dense(units=1, </a:t>
            </a:r>
            <a:r>
              <a:rPr lang="en-US" sz="1800" dirty="0" err="1"/>
              <a:t>kernel_initializer</a:t>
            </a:r>
            <a:r>
              <a:rPr lang="en-US" sz="1800" dirty="0"/>
              <a:t>='uniform', activation='sigmoid'))</a:t>
            </a:r>
          </a:p>
          <a:p>
            <a:pPr marL="0" indent="0">
              <a:buNone/>
            </a:pPr>
            <a:endParaRPr lang="en-US" sz="700" dirty="0"/>
          </a:p>
          <a:p>
            <a:pPr marL="0" indent="0">
              <a:buNone/>
            </a:pPr>
            <a:endParaRPr lang="en-US" sz="700" dirty="0"/>
          </a:p>
          <a:p>
            <a:pPr marL="0" indent="0">
              <a:buNone/>
            </a:pPr>
            <a:endParaRPr lang="en-GB" sz="700" dirty="0"/>
          </a:p>
          <a:p>
            <a:pPr marL="0" indent="0">
              <a:buNone/>
            </a:pPr>
            <a:endParaRPr lang="en-US" sz="700" dirty="0"/>
          </a:p>
          <a:p>
            <a:pPr marL="0" indent="0">
              <a:buNone/>
            </a:pPr>
            <a:endParaRPr lang="en-GB" sz="700" dirty="0"/>
          </a:p>
          <a:p>
            <a:pPr marL="0" indent="0">
              <a:buNone/>
            </a:pPr>
            <a:endParaRPr lang="en-GB" sz="700" dirty="0"/>
          </a:p>
          <a:p>
            <a:pPr marL="0" indent="0">
              <a:buNone/>
            </a:pPr>
            <a:endParaRPr lang="en-GB" sz="700" dirty="0"/>
          </a:p>
          <a:p>
            <a:pPr marL="0" indent="0">
              <a:buNone/>
            </a:pPr>
            <a:endParaRPr lang="en-US" sz="700" dirty="0"/>
          </a:p>
          <a:p>
            <a:pPr marL="0" indent="0">
              <a:buNone/>
            </a:pPr>
            <a:endParaRPr lang="en-US" sz="700" dirty="0"/>
          </a:p>
        </p:txBody>
      </p:sp>
    </p:spTree>
    <p:extLst>
      <p:ext uri="{BB962C8B-B14F-4D97-AF65-F5344CB8AC3E}">
        <p14:creationId xmlns:p14="http://schemas.microsoft.com/office/powerpoint/2010/main" val="1627013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GB" sz="5400">
                <a:solidFill>
                  <a:srgbClr val="FFFFFF"/>
                </a:solidFill>
              </a:rPr>
              <a:t>Training of the ANN</a:t>
            </a:r>
            <a:endParaRPr lang="en-US" sz="5400">
              <a:solidFill>
                <a:srgbClr val="FFFFFF"/>
              </a:solidFill>
            </a:endParaRPr>
          </a:p>
        </p:txBody>
      </p:sp>
      <p:sp>
        <p:nvSpPr>
          <p:cNvPr id="3" name="Content Placeholder 2"/>
          <p:cNvSpPr>
            <a:spLocks noGrp="1"/>
          </p:cNvSpPr>
          <p:nvPr>
            <p:ph idx="1"/>
          </p:nvPr>
        </p:nvSpPr>
        <p:spPr>
          <a:xfrm>
            <a:off x="838200" y="2978675"/>
            <a:ext cx="10515600" cy="3590174"/>
          </a:xfrm>
        </p:spPr>
        <p:txBody>
          <a:bodyPr>
            <a:normAutofit/>
          </a:bodyPr>
          <a:lstStyle/>
          <a:p>
            <a:pPr marL="0" indent="0">
              <a:buNone/>
            </a:pPr>
            <a:r>
              <a:rPr lang="en-GB" sz="2200" dirty="0">
                <a:solidFill>
                  <a:srgbClr val="FF0000"/>
                </a:solidFill>
              </a:rPr>
              <a:t># Compiling the ANN (Configuring the learning process)</a:t>
            </a:r>
          </a:p>
          <a:p>
            <a:pPr marL="0" indent="0">
              <a:buNone/>
            </a:pPr>
            <a:r>
              <a:rPr lang="en-US" sz="2200" dirty="0" err="1"/>
              <a:t>classifier.compile</a:t>
            </a:r>
            <a:r>
              <a:rPr lang="en-US" sz="2200" dirty="0"/>
              <a:t>(optimizer = '</a:t>
            </a:r>
            <a:r>
              <a:rPr lang="en-US" sz="2200" dirty="0" err="1"/>
              <a:t>adam</a:t>
            </a:r>
            <a:r>
              <a:rPr lang="en-US" sz="2200" dirty="0"/>
              <a:t>', loss = '</a:t>
            </a:r>
            <a:r>
              <a:rPr lang="en-US" sz="2200" dirty="0" err="1"/>
              <a:t>binary_crossentropy</a:t>
            </a:r>
            <a:r>
              <a:rPr lang="en-US" sz="2200" dirty="0"/>
              <a:t>', metrics = ['accuracy'])</a:t>
            </a:r>
          </a:p>
          <a:p>
            <a:pPr marL="0" indent="0">
              <a:buNone/>
            </a:pPr>
            <a:endParaRPr lang="en-GB" sz="2200" dirty="0"/>
          </a:p>
          <a:p>
            <a:pPr marL="0" indent="0">
              <a:buNone/>
            </a:pPr>
            <a:r>
              <a:rPr lang="en-GB" sz="2200" dirty="0">
                <a:solidFill>
                  <a:srgbClr val="FF0000"/>
                </a:solidFill>
              </a:rPr>
              <a:t># Fitting the ANN to the Training set</a:t>
            </a:r>
          </a:p>
          <a:p>
            <a:pPr marL="0" indent="0">
              <a:buNone/>
            </a:pPr>
            <a:r>
              <a:rPr lang="fr-FR" sz="2200" dirty="0" err="1"/>
              <a:t>classifier.fit</a:t>
            </a:r>
            <a:r>
              <a:rPr lang="fr-FR" sz="2200" dirty="0"/>
              <a:t>(</a:t>
            </a:r>
            <a:r>
              <a:rPr lang="fr-FR" sz="2200" dirty="0" err="1"/>
              <a:t>X_train</a:t>
            </a:r>
            <a:r>
              <a:rPr lang="fr-FR" sz="2200" dirty="0"/>
              <a:t>, </a:t>
            </a:r>
            <a:r>
              <a:rPr lang="fr-FR" sz="2200" dirty="0" err="1"/>
              <a:t>y_train</a:t>
            </a:r>
            <a:r>
              <a:rPr lang="fr-FR" sz="2200" dirty="0"/>
              <a:t>, </a:t>
            </a:r>
            <a:r>
              <a:rPr lang="fr-FR" sz="2200" dirty="0" err="1"/>
              <a:t>batch_size</a:t>
            </a:r>
            <a:r>
              <a:rPr lang="fr-FR" sz="2200" dirty="0"/>
              <a:t> = 10, </a:t>
            </a:r>
            <a:r>
              <a:rPr lang="fr-FR" sz="2200" dirty="0" err="1"/>
              <a:t>epochs</a:t>
            </a:r>
            <a:r>
              <a:rPr lang="fr-FR" sz="2200" dirty="0"/>
              <a:t>=50)</a:t>
            </a:r>
          </a:p>
          <a:p>
            <a:pPr marL="0" indent="0">
              <a:buNone/>
            </a:pPr>
            <a:endParaRPr lang="en-GB" sz="2200" dirty="0"/>
          </a:p>
          <a:p>
            <a:pPr marL="0" indent="0">
              <a:buNone/>
            </a:pPr>
            <a:endParaRPr lang="en-US" sz="2200" dirty="0"/>
          </a:p>
        </p:txBody>
      </p:sp>
    </p:spTree>
    <p:extLst>
      <p:ext uri="{BB962C8B-B14F-4D97-AF65-F5344CB8AC3E}">
        <p14:creationId xmlns:p14="http://schemas.microsoft.com/office/powerpoint/2010/main" val="2270045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GB" sz="3000"/>
              <a:t>Making the prediction and evaluating the model</a:t>
            </a:r>
            <a:endParaRPr lang="en-US" sz="3000"/>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pPr marL="0" indent="0">
              <a:buNone/>
            </a:pPr>
            <a:r>
              <a:rPr lang="en-GB" sz="1700" dirty="0">
                <a:solidFill>
                  <a:srgbClr val="FF0000"/>
                </a:solidFill>
              </a:rPr>
              <a:t># Predicting the Test set results</a:t>
            </a:r>
          </a:p>
          <a:p>
            <a:pPr marL="0" indent="0">
              <a:buNone/>
            </a:pPr>
            <a:r>
              <a:rPr lang="en-US" sz="1700" dirty="0" err="1"/>
              <a:t>y_pred</a:t>
            </a:r>
            <a:r>
              <a:rPr lang="en-US" sz="1700" dirty="0"/>
              <a:t> = </a:t>
            </a:r>
            <a:r>
              <a:rPr lang="en-US" sz="1700" dirty="0" err="1"/>
              <a:t>classifier.predict</a:t>
            </a:r>
            <a:r>
              <a:rPr lang="en-US" sz="1700" dirty="0"/>
              <a:t>(</a:t>
            </a:r>
            <a:r>
              <a:rPr lang="en-US" sz="1700" dirty="0" err="1"/>
              <a:t>X_test</a:t>
            </a:r>
            <a:r>
              <a:rPr lang="en-US" sz="1700" dirty="0"/>
              <a:t>)</a:t>
            </a:r>
          </a:p>
          <a:p>
            <a:pPr marL="0" indent="0">
              <a:buNone/>
            </a:pPr>
            <a:r>
              <a:rPr lang="en-US" sz="1700" dirty="0" err="1"/>
              <a:t>y_pred</a:t>
            </a:r>
            <a:r>
              <a:rPr lang="en-US" sz="1700" dirty="0"/>
              <a:t> = (</a:t>
            </a:r>
            <a:r>
              <a:rPr lang="en-US" sz="1700" dirty="0" err="1"/>
              <a:t>y_pred</a:t>
            </a:r>
            <a:r>
              <a:rPr lang="en-US" sz="1700" dirty="0"/>
              <a:t> &gt; 0.5)</a:t>
            </a:r>
          </a:p>
          <a:p>
            <a:pPr marL="0" indent="0">
              <a:buNone/>
            </a:pPr>
            <a:endParaRPr lang="en-GB" sz="1700" dirty="0"/>
          </a:p>
          <a:p>
            <a:pPr marL="0" indent="0">
              <a:buNone/>
            </a:pPr>
            <a:r>
              <a:rPr lang="en-US" sz="1700" dirty="0">
                <a:solidFill>
                  <a:srgbClr val="FF0000"/>
                </a:solidFill>
              </a:rPr>
              <a:t># Making the Confusion Matrix</a:t>
            </a:r>
          </a:p>
          <a:p>
            <a:pPr marL="0" indent="0">
              <a:buNone/>
            </a:pPr>
            <a:r>
              <a:rPr lang="en-US" sz="1700" dirty="0"/>
              <a:t>from </a:t>
            </a:r>
            <a:r>
              <a:rPr lang="en-US" sz="1700" dirty="0" err="1"/>
              <a:t>sklearn.metrics</a:t>
            </a:r>
            <a:r>
              <a:rPr lang="en-US" sz="1700" dirty="0"/>
              <a:t> import </a:t>
            </a:r>
            <a:r>
              <a:rPr lang="en-US" sz="1700" dirty="0" err="1"/>
              <a:t>confusion_matrix</a:t>
            </a:r>
            <a:endParaRPr lang="en-US" sz="1700" dirty="0"/>
          </a:p>
          <a:p>
            <a:pPr marL="0" indent="0">
              <a:buNone/>
            </a:pPr>
            <a:r>
              <a:rPr lang="en-US" sz="1700" dirty="0"/>
              <a:t>cm = </a:t>
            </a:r>
            <a:r>
              <a:rPr lang="en-US" sz="1700" dirty="0" err="1"/>
              <a:t>confusion_matrix</a:t>
            </a:r>
            <a:r>
              <a:rPr lang="en-US" sz="1700" dirty="0"/>
              <a:t>(</a:t>
            </a:r>
            <a:r>
              <a:rPr lang="en-US" sz="1700" dirty="0" err="1"/>
              <a:t>y_test</a:t>
            </a:r>
            <a:r>
              <a:rPr lang="en-US" sz="1700" dirty="0"/>
              <a:t>, </a:t>
            </a:r>
            <a:r>
              <a:rPr lang="en-US" sz="1700" dirty="0" err="1"/>
              <a:t>y_pred</a:t>
            </a:r>
            <a:r>
              <a:rPr lang="en-US" sz="1700" dirty="0"/>
              <a:t>)</a:t>
            </a:r>
          </a:p>
          <a:p>
            <a:pPr marL="0" indent="0">
              <a:buNone/>
            </a:pPr>
            <a:endParaRPr lang="en-GB" sz="1700" dirty="0"/>
          </a:p>
        </p:txBody>
      </p:sp>
      <p:pic>
        <p:nvPicPr>
          <p:cNvPr id="4" name="Picture 3" descr="Table&#10;&#10;Description automatically generated"/>
          <p:cNvPicPr>
            <a:picLocks noChangeAspect="1"/>
          </p:cNvPicPr>
          <p:nvPr/>
        </p:nvPicPr>
        <p:blipFill>
          <a:blip r:embed="rId2"/>
          <a:stretch>
            <a:fillRect/>
          </a:stretch>
        </p:blipFill>
        <p:spPr>
          <a:xfrm>
            <a:off x="4654296" y="1064835"/>
            <a:ext cx="6903720" cy="4728329"/>
          </a:xfrm>
          <a:prstGeom prst="rect">
            <a:avLst/>
          </a:prstGeom>
        </p:spPr>
      </p:pic>
    </p:spTree>
    <p:extLst>
      <p:ext uri="{BB962C8B-B14F-4D97-AF65-F5344CB8AC3E}">
        <p14:creationId xmlns:p14="http://schemas.microsoft.com/office/powerpoint/2010/main" val="2667611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9E83741-C9D8-4EBD-ACA1-0D4ACF27105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b="1" kern="1200" dirty="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32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73A24-8293-4F08-9D36-DD8F3C9FFA40}"/>
              </a:ext>
            </a:extLst>
          </p:cNvPr>
          <p:cNvSpPr>
            <a:spLocks noGrp="1"/>
          </p:cNvSpPr>
          <p:nvPr>
            <p:ph type="title"/>
          </p:nvPr>
        </p:nvSpPr>
        <p:spPr>
          <a:xfrm>
            <a:off x="956826" y="1112969"/>
            <a:ext cx="3937298" cy="4166010"/>
          </a:xfrm>
        </p:spPr>
        <p:txBody>
          <a:bodyPr>
            <a:normAutofit/>
          </a:bodyPr>
          <a:lstStyle/>
          <a:p>
            <a:r>
              <a:rPr lang="en-US">
                <a:solidFill>
                  <a:srgbClr val="FFFFFF"/>
                </a:solidFill>
              </a:rPr>
              <a:t>Artificial Intelligence</a:t>
            </a:r>
            <a:endParaRPr lang="en-IN">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DAA8603-4D11-4F1D-9D0C-4C9F9F6B04A1}"/>
              </a:ext>
            </a:extLst>
          </p:cNvPr>
          <p:cNvSpPr>
            <a:spLocks noGrp="1"/>
          </p:cNvSpPr>
          <p:nvPr>
            <p:ph idx="1"/>
          </p:nvPr>
        </p:nvSpPr>
        <p:spPr>
          <a:xfrm>
            <a:off x="6096000" y="1112969"/>
            <a:ext cx="5257799" cy="4889350"/>
          </a:xfrm>
        </p:spPr>
        <p:txBody>
          <a:bodyPr anchor="t">
            <a:normAutofit/>
          </a:bodyPr>
          <a:lstStyle/>
          <a:p>
            <a:pPr algn="just"/>
            <a:r>
              <a:rPr lang="en-US" sz="2400" dirty="0"/>
              <a:t>According to the father of Artificial Intelligence, John McCarthy, it is “The science and engineering of making intelligent machines, especially intelligent computer programs”.</a:t>
            </a:r>
          </a:p>
          <a:p>
            <a:pPr algn="just"/>
            <a:r>
              <a:rPr lang="en-US" sz="2400" dirty="0"/>
              <a:t>Artificial intelligence is the simulation of human intelligence processes by machines, especially computer systems. Specific applications of AI include expert systems, natural language processing, speech recognition and computer vision.</a:t>
            </a:r>
          </a:p>
          <a:p>
            <a:pPr algn="just"/>
            <a:endParaRPr lang="en-US" sz="2400" b="0" i="0" dirty="0">
              <a:effectLst/>
              <a:latin typeface="Arial" panose="020B0604020202020204" pitchFamily="34" charset="0"/>
            </a:endParaRPr>
          </a:p>
          <a:p>
            <a:pPr algn="just"/>
            <a:endParaRPr lang="en-IN" sz="24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4307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025EFD5-738C-41B9-87FE-0C00E211B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Difference Between Artificial Intelligence, Machine Learning and Deep  Learning">
            <a:extLst>
              <a:ext uri="{FF2B5EF4-FFF2-40B4-BE49-F238E27FC236}">
                <a16:creationId xmlns:a16="http://schemas.microsoft.com/office/drawing/2014/main" id="{3EC704E8-5107-4BE8-9FBB-B75096D18F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12" r="21301"/>
          <a:stretch/>
        </p:blipFill>
        <p:spPr bwMode="auto">
          <a:xfrm>
            <a:off x="429142" y="1165109"/>
            <a:ext cx="4968764" cy="509100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90B117-F17B-43FB-AF5C-272832CE812F}"/>
              </a:ext>
            </a:extLst>
          </p:cNvPr>
          <p:cNvSpPr>
            <a:spLocks noGrp="1"/>
          </p:cNvSpPr>
          <p:nvPr>
            <p:ph idx="1"/>
          </p:nvPr>
        </p:nvSpPr>
        <p:spPr>
          <a:xfrm>
            <a:off x="5827048" y="2872180"/>
            <a:ext cx="5721484" cy="2494950"/>
          </a:xfrm>
        </p:spPr>
        <p:txBody>
          <a:bodyPr>
            <a:normAutofit/>
          </a:bodyPr>
          <a:lstStyle/>
          <a:p>
            <a:pPr marL="0" indent="0" algn="just">
              <a:buNone/>
            </a:pPr>
            <a:r>
              <a:rPr lang="en-US" b="0" i="0" dirty="0">
                <a:effectLst/>
                <a:latin typeface="charter"/>
              </a:rPr>
              <a:t>Artificial Intelligence is a broader umbrella under which Machine Learning (ML) and Deep Learning (DL) comes. Diagram shows, ML is subset of AI and DL is subset of ML</a:t>
            </a:r>
            <a:endParaRPr lang="en-IN" dirty="0"/>
          </a:p>
        </p:txBody>
      </p:sp>
    </p:spTree>
    <p:extLst>
      <p:ext uri="{BB962C8B-B14F-4D97-AF65-F5344CB8AC3E}">
        <p14:creationId xmlns:p14="http://schemas.microsoft.com/office/powerpoint/2010/main" val="175680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7F650-FC7C-447D-8072-A527F5F79BEC}"/>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Deep Learning</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5B01D06-109F-415C-8B94-12695FC77F6A}"/>
              </a:ext>
            </a:extLst>
          </p:cNvPr>
          <p:cNvSpPr>
            <a:spLocks noGrp="1"/>
          </p:cNvSpPr>
          <p:nvPr>
            <p:ph idx="1"/>
          </p:nvPr>
        </p:nvSpPr>
        <p:spPr>
          <a:xfrm>
            <a:off x="4348716" y="591344"/>
            <a:ext cx="7005083" cy="5585619"/>
          </a:xfrm>
        </p:spPr>
        <p:txBody>
          <a:bodyPr anchor="ctr">
            <a:normAutofit/>
          </a:bodyPr>
          <a:lstStyle/>
          <a:p>
            <a:pPr marL="0" indent="0" algn="just">
              <a:buNone/>
            </a:pPr>
            <a:r>
              <a:rPr lang="en-US" sz="2400" b="0" i="0" dirty="0">
                <a:effectLst/>
              </a:rPr>
              <a:t>Deep learning is a collection of statistical techniques of machine learning for learning feature hierarchies that are actually based on artificial neural networks.</a:t>
            </a:r>
          </a:p>
          <a:p>
            <a:pPr marL="0" indent="0" algn="just">
              <a:buNone/>
            </a:pPr>
            <a:r>
              <a:rPr lang="en-US" sz="2400" b="0" i="0" dirty="0">
                <a:effectLst/>
              </a:rPr>
              <a:t>A few years ago, we would’ve never imagined deep learning applications to bring us self driving cars and virtual assistants like Alexa, Siri and Google Assistant. But today, these creations are part of our everyday life. Deep Learning continues to fascinate us with its endless possibilities such as fraud detection and pixel restoration.</a:t>
            </a:r>
            <a:endParaRPr lang="en-IN" sz="2400" dirty="0"/>
          </a:p>
        </p:txBody>
      </p:sp>
    </p:spTree>
    <p:extLst>
      <p:ext uri="{BB962C8B-B14F-4D97-AF65-F5344CB8AC3E}">
        <p14:creationId xmlns:p14="http://schemas.microsoft.com/office/powerpoint/2010/main" val="649214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Leading Autonomous Vehicles or Self-driving Car Brands in 2019 - Pandaily">
            <a:extLst>
              <a:ext uri="{FF2B5EF4-FFF2-40B4-BE49-F238E27FC236}">
                <a16:creationId xmlns:a16="http://schemas.microsoft.com/office/drawing/2014/main" id="{E4B474E2-2CAC-4FE0-BD40-B06E5D68A2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5959" b="-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7"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8F2752-061E-4D60-A4ED-40CF4CA3696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SELF-DRIVING CARS</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0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76" name="Freeform: Shape 13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77" name="Freeform: Shape 13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C03913-295B-4126-AE8A-91A1CEA2A70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NATURAL LANGUAGE PROCESSING</a:t>
            </a:r>
          </a:p>
        </p:txBody>
      </p:sp>
      <p:sp>
        <p:nvSpPr>
          <p:cNvPr id="3078"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79"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Guide to Natural Language Processing (NLP) and Its Use Cases - Expersight">
            <a:extLst>
              <a:ext uri="{FF2B5EF4-FFF2-40B4-BE49-F238E27FC236}">
                <a16:creationId xmlns:a16="http://schemas.microsoft.com/office/drawing/2014/main" id="{AD1FEE6D-FD2C-49AF-BEC3-AC18F4D53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0" t="9091" r="15107" b="2"/>
          <a:stretch/>
        </p:blipFill>
        <p:spPr bwMode="auto">
          <a:xfrm>
            <a:off x="5414356" y="827409"/>
            <a:ext cx="6408836" cy="507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9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CA979-0538-4A78-A5A9-60C38556C96E}"/>
              </a:ext>
            </a:extLst>
          </p:cNvPr>
          <p:cNvPicPr>
            <a:picLocks noChangeAspect="1"/>
          </p:cNvPicPr>
          <p:nvPr/>
        </p:nvPicPr>
        <p:blipFill rotWithShape="1">
          <a:blip r:embed="rId2"/>
          <a:srcRect t="10516" b="199"/>
          <a:stretch/>
        </p:blipFill>
        <p:spPr>
          <a:xfrm>
            <a:off x="1" y="0"/>
            <a:ext cx="12192000" cy="6858000"/>
          </a:xfrm>
          <a:prstGeom prst="rect">
            <a:avLst/>
          </a:prstGeom>
        </p:spPr>
      </p:pic>
      <p:sp>
        <p:nvSpPr>
          <p:cNvPr id="9"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75200"/>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61C19-5337-487B-876E-F1672D079706}"/>
              </a:ext>
            </a:extLst>
          </p:cNvPr>
          <p:cNvSpPr>
            <a:spLocks noGrp="1"/>
          </p:cNvSpPr>
          <p:nvPr>
            <p:ph type="title"/>
          </p:nvPr>
        </p:nvSpPr>
        <p:spPr>
          <a:xfrm>
            <a:off x="1276350" y="4981575"/>
            <a:ext cx="3228976" cy="860426"/>
          </a:xfrm>
          <a:prstGeom prst="rect">
            <a:avLst/>
          </a:prstGeom>
          <a:noFill/>
          <a:ln w="174625" cap="sq" cmpd="thinThick">
            <a:noFill/>
            <a:miter lim="800000"/>
          </a:ln>
        </p:spPr>
        <p:txBody>
          <a:bodyPr vert="horz" lIns="91440" tIns="45720" rIns="91440" bIns="45720" rtlCol="0" anchor="ctr">
            <a:normAutofit/>
          </a:bodyPr>
          <a:lstStyle/>
          <a:p>
            <a:pPr algn="r"/>
            <a:r>
              <a:rPr lang="en-US" sz="2400" dirty="0">
                <a:solidFill>
                  <a:srgbClr val="FFFFFF"/>
                </a:solidFill>
              </a:rPr>
              <a:t>VISUAL DETECTION</a:t>
            </a:r>
          </a:p>
        </p:txBody>
      </p:sp>
      <p:cxnSp>
        <p:nvCxnSpPr>
          <p:cNvPr id="11" name="Straight Connector 10">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4876800"/>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5969000"/>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377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Knowledge Graphs for Fraud Detection - Use Case">
            <a:extLst>
              <a:ext uri="{FF2B5EF4-FFF2-40B4-BE49-F238E27FC236}">
                <a16:creationId xmlns:a16="http://schemas.microsoft.com/office/drawing/2014/main" id="{8D32D2B2-2BFE-49E5-9578-B6B25C62AF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828" r="8480" b="2172"/>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86A528-924D-41CD-AF62-9920A2B59C0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FRAUD DETECTION</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151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870</Words>
  <Application>Microsoft Office PowerPoint</Application>
  <PresentationFormat>Widescreen</PresentationFormat>
  <Paragraphs>103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charter</vt:lpstr>
      <vt:lpstr>Office Theme</vt:lpstr>
      <vt:lpstr>DEEP DIVE INTO DEEP LEARNING</vt:lpstr>
      <vt:lpstr>AGENDA</vt:lpstr>
      <vt:lpstr>Artificial Intelligence</vt:lpstr>
      <vt:lpstr>PowerPoint Presentation</vt:lpstr>
      <vt:lpstr>Deep Learning</vt:lpstr>
      <vt:lpstr>SELF-DRIVING CARS</vt:lpstr>
      <vt:lpstr>NATURAL LANGUAGE PROCESSING</vt:lpstr>
      <vt:lpstr>VISUAL DETECTION</vt:lpstr>
      <vt:lpstr>FRAUD DETECTION</vt:lpstr>
      <vt:lpstr>ENTERTAINMENT</vt:lpstr>
      <vt:lpstr>DEEP LEARNING ALGORITHMS</vt:lpstr>
      <vt:lpstr>PowerPoint Presentation</vt:lpstr>
      <vt:lpstr>PowerPoint Presentation</vt:lpstr>
      <vt:lpstr>ACTIVATION FUNCTION</vt:lpstr>
      <vt:lpstr>PowerPoint Presentation</vt:lpstr>
      <vt:lpstr>FEED FORWARD PROPAGATION</vt:lpstr>
      <vt:lpstr>BACKWARD PROPAGATION</vt:lpstr>
      <vt:lpstr>WORKING</vt:lpstr>
      <vt:lpstr>PROBLEM STATEMENT</vt:lpstr>
      <vt:lpstr>DATASET</vt:lpstr>
      <vt:lpstr>Implementation of ANN in Python</vt:lpstr>
      <vt:lpstr>Data Pre-Processing</vt:lpstr>
      <vt:lpstr>Data Pre-processing</vt:lpstr>
      <vt:lpstr>Building The Model</vt:lpstr>
      <vt:lpstr>Training of the ANN</vt:lpstr>
      <vt:lpstr>Making the prediction and evaluating the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Inderpreet Singh</dc:creator>
  <cp:lastModifiedBy>Inderpreet Singh</cp:lastModifiedBy>
  <cp:revision>12</cp:revision>
  <dcterms:created xsi:type="dcterms:W3CDTF">2021-10-21T15:02:38Z</dcterms:created>
  <dcterms:modified xsi:type="dcterms:W3CDTF">2021-10-23T16:05:37Z</dcterms:modified>
</cp:coreProperties>
</file>